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9" r:id="rId3"/>
    <p:sldId id="276" r:id="rId4"/>
    <p:sldId id="257" r:id="rId5"/>
    <p:sldId id="258" r:id="rId6"/>
    <p:sldId id="259" r:id="rId7"/>
    <p:sldId id="277" r:id="rId8"/>
    <p:sldId id="279" r:id="rId9"/>
    <p:sldId id="280" r:id="rId10"/>
    <p:sldId id="281" r:id="rId11"/>
    <p:sldId id="282" r:id="rId12"/>
    <p:sldId id="283" r:id="rId13"/>
    <p:sldId id="260" r:id="rId14"/>
    <p:sldId id="284" r:id="rId15"/>
    <p:sldId id="285" r:id="rId16"/>
    <p:sldId id="286" r:id="rId17"/>
    <p:sldId id="287" r:id="rId18"/>
    <p:sldId id="290" r:id="rId19"/>
    <p:sldId id="288" r:id="rId20"/>
    <p:sldId id="268" r:id="rId21"/>
    <p:sldId id="26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57FF"/>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hdphoto1.wdp>
</file>

<file path=ppt/media/image1.jp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jpe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8EF81-9F30-42C5-A1CD-BC3CD10E87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91983DD-011B-4116-B137-11D44B3F56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0E22612-D012-4BC2-B13B-6E055C7859AE}"/>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5" name="Footer Placeholder 4">
            <a:extLst>
              <a:ext uri="{FF2B5EF4-FFF2-40B4-BE49-F238E27FC236}">
                <a16:creationId xmlns:a16="http://schemas.microsoft.com/office/drawing/2014/main" id="{14436CB4-1CE9-47BC-882B-EE6B094DAB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BF9CE8B-E01E-4D0F-B086-40275844A719}"/>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384519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78986-8905-49DB-BE3B-E5B9FBCBC0F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FD258C3-B141-46C8-B6C0-0426718D0E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0DDB9A-E09C-473F-B3EE-CAB60C1DAB42}"/>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5" name="Footer Placeholder 4">
            <a:extLst>
              <a:ext uri="{FF2B5EF4-FFF2-40B4-BE49-F238E27FC236}">
                <a16:creationId xmlns:a16="http://schemas.microsoft.com/office/drawing/2014/main" id="{C3B557F2-6C19-42A4-8C02-DD7EECCDEC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7542CC-BD4F-439D-A780-5185269BBF8B}"/>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93535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4E961F-CC9C-4965-ADBA-396529CD368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F76165E-C827-4DB1-ABCC-66D734EA5E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7518D53-ABEB-4FEF-BB71-5D6460677EEA}"/>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5" name="Footer Placeholder 4">
            <a:extLst>
              <a:ext uri="{FF2B5EF4-FFF2-40B4-BE49-F238E27FC236}">
                <a16:creationId xmlns:a16="http://schemas.microsoft.com/office/drawing/2014/main" id="{90C2F91A-16AF-4A26-A89E-C72DA1548E9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BB9FD83-7A22-42DE-8F7F-9295A15A0B6A}"/>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2774660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51511-2795-4DD9-8D87-33ED45AF8A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76BA636-18BB-41A7-87BA-2FA72008FC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5B3BCF7-5896-47F2-B890-0E5C94799124}"/>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5" name="Footer Placeholder 4">
            <a:extLst>
              <a:ext uri="{FF2B5EF4-FFF2-40B4-BE49-F238E27FC236}">
                <a16:creationId xmlns:a16="http://schemas.microsoft.com/office/drawing/2014/main" id="{0093E37E-3953-409C-AB22-1E5DB380C1E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E92380-4881-4A1B-A7B5-027EAFFB2F6C}"/>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1404722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F9046-63F1-4CC2-B8A4-7D79CA9B20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0809984-39B9-4DFC-AA8A-61ED4104D22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297B0B-1A11-476D-BE76-2D27AF3CD19C}"/>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5" name="Footer Placeholder 4">
            <a:extLst>
              <a:ext uri="{FF2B5EF4-FFF2-40B4-BE49-F238E27FC236}">
                <a16:creationId xmlns:a16="http://schemas.microsoft.com/office/drawing/2014/main" id="{1D388008-E0AD-439B-A6F6-F506CDC557C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4D9F43-8D66-4ED4-8F95-5235CCD7B021}"/>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367455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2E450-54DE-47CC-9EEC-5C51136EE4C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2DD3966-43F2-4F3C-9EE0-60C2926F33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2E1146F-B777-4827-9064-B8CBFE6B12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DC23098-0F78-430F-B579-D443666A86D1}"/>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6" name="Footer Placeholder 5">
            <a:extLst>
              <a:ext uri="{FF2B5EF4-FFF2-40B4-BE49-F238E27FC236}">
                <a16:creationId xmlns:a16="http://schemas.microsoft.com/office/drawing/2014/main" id="{8C020942-5471-402C-B1D6-265FEA67C02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BA23F1F-63A2-4F59-AD9C-E2ED197456DE}"/>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14335727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552BB-06B3-454C-8E92-3CA4B4990A0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06AAA55-8C58-4C78-B044-D94866E24E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6FE228-2A01-490B-BAD7-09A60983B8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92AD830-A72D-4A79-A306-1BABE4F9A9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55399BE-5004-4189-BE4B-87484166F9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048C483-E8C9-42FE-854A-3157610D3125}"/>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8" name="Footer Placeholder 7">
            <a:extLst>
              <a:ext uri="{FF2B5EF4-FFF2-40B4-BE49-F238E27FC236}">
                <a16:creationId xmlns:a16="http://schemas.microsoft.com/office/drawing/2014/main" id="{38AD5C60-8F1B-417E-9E35-CC9C03A175A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32760F8-E5E8-4689-82A9-3B4D53E2E5F0}"/>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2559474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0E3CA-7C95-43E4-A309-480C172929F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5B85BD9-CC0D-47FE-9B10-651BF5125A68}"/>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4" name="Footer Placeholder 3">
            <a:extLst>
              <a:ext uri="{FF2B5EF4-FFF2-40B4-BE49-F238E27FC236}">
                <a16:creationId xmlns:a16="http://schemas.microsoft.com/office/drawing/2014/main" id="{AF00AFB6-18B4-4C7F-820C-7D9975BC578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B6B60C2-8194-4060-95D5-D80291C6486F}"/>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13478596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A1FA69-7E96-4488-A185-E8F7760E2483}"/>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3" name="Footer Placeholder 2">
            <a:extLst>
              <a:ext uri="{FF2B5EF4-FFF2-40B4-BE49-F238E27FC236}">
                <a16:creationId xmlns:a16="http://schemas.microsoft.com/office/drawing/2014/main" id="{966B2443-9908-4103-98DC-2B8AB5E3203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F1394BA-E015-434D-B3F0-7C4358126BC1}"/>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1238189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1827B-84F2-45C5-8DD3-CCA23C88A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6AE5317-1B1E-4E07-A341-248F7AD598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EB61C3-EC07-45F9-8AEA-6E0875C5FA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7F6273-6C0C-4204-A71C-FC7932D8541E}"/>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6" name="Footer Placeholder 5">
            <a:extLst>
              <a:ext uri="{FF2B5EF4-FFF2-40B4-BE49-F238E27FC236}">
                <a16:creationId xmlns:a16="http://schemas.microsoft.com/office/drawing/2014/main" id="{613702CC-21C4-4DD4-A95B-5E94FD81BD1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DAC41F-494F-4E0F-96E1-A5E3CCB5E92D}"/>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1324321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4317F-9471-4E9C-AED3-47724FB619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06BD287-1DF2-4538-AF43-1244AAF867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00BDDB0-F26A-4472-B695-393B449ECE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55E853-D7E0-4290-85A4-0664552C11DC}"/>
              </a:ext>
            </a:extLst>
          </p:cNvPr>
          <p:cNvSpPr>
            <a:spLocks noGrp="1"/>
          </p:cNvSpPr>
          <p:nvPr>
            <p:ph type="dt" sz="half" idx="10"/>
          </p:nvPr>
        </p:nvSpPr>
        <p:spPr/>
        <p:txBody>
          <a:bodyPr/>
          <a:lstStyle/>
          <a:p>
            <a:fld id="{E2AF50E8-7ADA-4DA5-8070-6A7D632EB2F6}" type="datetimeFigureOut">
              <a:rPr lang="en-IN" smtClean="0"/>
              <a:t>21-07-2024</a:t>
            </a:fld>
            <a:endParaRPr lang="en-IN"/>
          </a:p>
        </p:txBody>
      </p:sp>
      <p:sp>
        <p:nvSpPr>
          <p:cNvPr id="6" name="Footer Placeholder 5">
            <a:extLst>
              <a:ext uri="{FF2B5EF4-FFF2-40B4-BE49-F238E27FC236}">
                <a16:creationId xmlns:a16="http://schemas.microsoft.com/office/drawing/2014/main" id="{8B469F6E-962A-4ED4-BA6F-38FF212E5F9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83D8E5C-A943-4234-8EBC-F4A07CFA8EEF}"/>
              </a:ext>
            </a:extLst>
          </p:cNvPr>
          <p:cNvSpPr>
            <a:spLocks noGrp="1"/>
          </p:cNvSpPr>
          <p:nvPr>
            <p:ph type="sldNum" sz="quarter" idx="12"/>
          </p:nvPr>
        </p:nvSpPr>
        <p:spPr/>
        <p:txBody>
          <a:bodyPr/>
          <a:lstStyle/>
          <a:p>
            <a:fld id="{12353A5F-1A0F-4805-90A5-412CE10AB7FF}" type="slidenum">
              <a:rPr lang="en-IN" smtClean="0"/>
              <a:t>‹#›</a:t>
            </a:fld>
            <a:endParaRPr lang="en-IN"/>
          </a:p>
        </p:txBody>
      </p:sp>
    </p:spTree>
    <p:extLst>
      <p:ext uri="{BB962C8B-B14F-4D97-AF65-F5344CB8AC3E}">
        <p14:creationId xmlns:p14="http://schemas.microsoft.com/office/powerpoint/2010/main" val="392399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77F037-AB8F-4FE2-81F9-7B290521C9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EB74529-ECCC-4CCC-92D1-7E199BC644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AEA92A5-39FD-41D3-94A5-EED532B728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AF50E8-7ADA-4DA5-8070-6A7D632EB2F6}" type="datetimeFigureOut">
              <a:rPr lang="en-IN" smtClean="0"/>
              <a:t>21-07-2024</a:t>
            </a:fld>
            <a:endParaRPr lang="en-IN"/>
          </a:p>
        </p:txBody>
      </p:sp>
      <p:sp>
        <p:nvSpPr>
          <p:cNvPr id="5" name="Footer Placeholder 4">
            <a:extLst>
              <a:ext uri="{FF2B5EF4-FFF2-40B4-BE49-F238E27FC236}">
                <a16:creationId xmlns:a16="http://schemas.microsoft.com/office/drawing/2014/main" id="{5156ED56-EEFE-48F2-A449-85C5F8033A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8F6D3E9-6EFE-4C1E-B227-B85BF38960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353A5F-1A0F-4805-90A5-412CE10AB7FF}" type="slidenum">
              <a:rPr lang="en-IN" smtClean="0"/>
              <a:t>‹#›</a:t>
            </a:fld>
            <a:endParaRPr lang="en-IN"/>
          </a:p>
        </p:txBody>
      </p:sp>
    </p:spTree>
    <p:extLst>
      <p:ext uri="{BB962C8B-B14F-4D97-AF65-F5344CB8AC3E}">
        <p14:creationId xmlns:p14="http://schemas.microsoft.com/office/powerpoint/2010/main" val="974623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5C72983B-F48B-4F93-A4AB-EF42FEF5C3A9}"/>
              </a:ext>
            </a:extLst>
          </p:cNvPr>
          <p:cNvSpPr/>
          <p:nvPr/>
        </p:nvSpPr>
        <p:spPr>
          <a:xfrm>
            <a:off x="5334788" y="0"/>
            <a:ext cx="6857212" cy="6858000"/>
          </a:xfrm>
          <a:custGeom>
            <a:avLst/>
            <a:gdLst>
              <a:gd name="connsiteX0" fmla="*/ 3488892 w 6857212"/>
              <a:gd name="connsiteY0" fmla="*/ 2628892 h 6858000"/>
              <a:gd name="connsiteX1" fmla="*/ 5858567 w 6857212"/>
              <a:gd name="connsiteY1" fmla="*/ 6857999 h 6858000"/>
              <a:gd name="connsiteX2" fmla="*/ 1119219 w 6857212"/>
              <a:gd name="connsiteY2" fmla="*/ 6857999 h 6858000"/>
              <a:gd name="connsiteX3" fmla="*/ 5061656 w 6857212"/>
              <a:gd name="connsiteY3" fmla="*/ 0 h 6858000"/>
              <a:gd name="connsiteX4" fmla="*/ 6857212 w 6857212"/>
              <a:gd name="connsiteY4" fmla="*/ 0 h 6858000"/>
              <a:gd name="connsiteX5" fmla="*/ 6857212 w 6857212"/>
              <a:gd name="connsiteY5" fmla="*/ 6858000 h 6858000"/>
              <a:gd name="connsiteX6" fmla="*/ 6190541 w 6857212"/>
              <a:gd name="connsiteY6" fmla="*/ 6858000 h 6858000"/>
              <a:gd name="connsiteX7" fmla="*/ 3620130 w 6857212"/>
              <a:gd name="connsiteY7" fmla="*/ 2464143 h 6858000"/>
              <a:gd name="connsiteX8" fmla="*/ 0 w 6857212"/>
              <a:gd name="connsiteY8" fmla="*/ 0 h 6858000"/>
              <a:gd name="connsiteX9" fmla="*/ 4739347 w 6857212"/>
              <a:gd name="connsiteY9" fmla="*/ 0 h 6858000"/>
              <a:gd name="connsiteX10" fmla="*/ 2369674 w 6857212"/>
              <a:gd name="connsiteY10" fmla="*/ 422910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57212" h="6858000">
                <a:moveTo>
                  <a:pt x="3488892" y="2628892"/>
                </a:moveTo>
                <a:lnTo>
                  <a:pt x="5858567" y="6857999"/>
                </a:lnTo>
                <a:lnTo>
                  <a:pt x="1119219" y="6857999"/>
                </a:lnTo>
                <a:close/>
                <a:moveTo>
                  <a:pt x="5061656" y="0"/>
                </a:moveTo>
                <a:lnTo>
                  <a:pt x="6857212" y="0"/>
                </a:lnTo>
                <a:lnTo>
                  <a:pt x="6857212" y="6858000"/>
                </a:lnTo>
                <a:lnTo>
                  <a:pt x="6190541" y="6858000"/>
                </a:lnTo>
                <a:lnTo>
                  <a:pt x="3620130" y="2464143"/>
                </a:lnTo>
                <a:close/>
                <a:moveTo>
                  <a:pt x="0" y="0"/>
                </a:moveTo>
                <a:lnTo>
                  <a:pt x="4739347" y="0"/>
                </a:lnTo>
                <a:lnTo>
                  <a:pt x="2369674" y="4229106"/>
                </a:lnTo>
                <a:close/>
              </a:path>
            </a:pathLst>
          </a:custGeom>
          <a:blipFill dpi="0" rotWithShape="1">
            <a:blip r:embed="rId2"/>
            <a:srcRect/>
            <a:stretch>
              <a:fillRect l="-50000" t="-1000" r="-18000"/>
            </a:stretch>
          </a:blipFill>
          <a:ln>
            <a:noFill/>
          </a:ln>
        </p:spPr>
        <p:style>
          <a:lnRef idx="2">
            <a:schemeClr val="accent4">
              <a:shade val="50000"/>
            </a:schemeClr>
          </a:lnRef>
          <a:fillRef idx="1">
            <a:schemeClr val="accent4"/>
          </a:fillRef>
          <a:effectRef idx="0">
            <a:schemeClr val="accent4"/>
          </a:effectRef>
          <a:fontRef idx="minor">
            <a:schemeClr val="lt1"/>
          </a:fontRef>
        </p:style>
        <p:txBody>
          <a:bodyPr wrap="square" rtlCol="0" anchor="ctr">
            <a:noAutofit/>
          </a:bodyPr>
          <a:lstStyle/>
          <a:p>
            <a:pPr algn="ctr"/>
            <a:endParaRPr lang="en-IN"/>
          </a:p>
        </p:txBody>
      </p:sp>
      <p:sp>
        <p:nvSpPr>
          <p:cNvPr id="14" name="Isosceles Triangle 13">
            <a:extLst>
              <a:ext uri="{FF2B5EF4-FFF2-40B4-BE49-F238E27FC236}">
                <a16:creationId xmlns:a16="http://schemas.microsoft.com/office/drawing/2014/main" id="{714DC037-CAB3-48A0-8C29-68BF5CE6EDEE}"/>
              </a:ext>
            </a:extLst>
          </p:cNvPr>
          <p:cNvSpPr/>
          <p:nvPr/>
        </p:nvSpPr>
        <p:spPr>
          <a:xfrm rot="10800000">
            <a:off x="5882640" y="0"/>
            <a:ext cx="3677920" cy="3261360"/>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Isosceles Triangle 14">
            <a:extLst>
              <a:ext uri="{FF2B5EF4-FFF2-40B4-BE49-F238E27FC236}">
                <a16:creationId xmlns:a16="http://schemas.microsoft.com/office/drawing/2014/main" id="{88D7D88A-0871-4634-A105-B418E85C2933}"/>
              </a:ext>
            </a:extLst>
          </p:cNvPr>
          <p:cNvSpPr/>
          <p:nvPr/>
        </p:nvSpPr>
        <p:spPr>
          <a:xfrm>
            <a:off x="6964143" y="3596640"/>
            <a:ext cx="3677920" cy="3261360"/>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Isosceles Triangle 15">
            <a:extLst>
              <a:ext uri="{FF2B5EF4-FFF2-40B4-BE49-F238E27FC236}">
                <a16:creationId xmlns:a16="http://schemas.microsoft.com/office/drawing/2014/main" id="{CB9FD809-3807-40D4-9592-47EA41D81962}"/>
              </a:ext>
            </a:extLst>
          </p:cNvPr>
          <p:cNvSpPr/>
          <p:nvPr/>
        </p:nvSpPr>
        <p:spPr>
          <a:xfrm rot="16200000">
            <a:off x="5948680" y="822960"/>
            <a:ext cx="9824720" cy="3261360"/>
          </a:xfrm>
          <a:prstGeom prst="triangle">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D09DEC14-5E65-4573-85F6-518D73813BC9}"/>
              </a:ext>
            </a:extLst>
          </p:cNvPr>
          <p:cNvSpPr txBox="1"/>
          <p:nvPr/>
        </p:nvSpPr>
        <p:spPr>
          <a:xfrm>
            <a:off x="178183" y="2014866"/>
            <a:ext cx="7306302" cy="1246495"/>
          </a:xfrm>
          <a:prstGeom prst="rect">
            <a:avLst/>
          </a:prstGeom>
          <a:noFill/>
        </p:spPr>
        <p:txBody>
          <a:bodyPr wrap="square" rtlCol="0">
            <a:spAutoFit/>
          </a:bodyPr>
          <a:lstStyle/>
          <a:p>
            <a:r>
              <a:rPr lang="en-US" sz="7200" b="1" dirty="0">
                <a:solidFill>
                  <a:srgbClr val="FFC000"/>
                </a:solidFill>
                <a:effectLst>
                  <a:outerShdw blurRad="139700" dist="38100" dir="2700000" algn="tl" rotWithShape="0">
                    <a:prstClr val="black">
                      <a:alpha val="59000"/>
                    </a:prstClr>
                  </a:outerShdw>
                </a:effectLst>
                <a:latin typeface="Arial Rounded MT Bold" panose="020F0704030504030204" pitchFamily="34" charset="0"/>
                <a:ea typeface="Roboto" panose="02000000000000000000" pitchFamily="2" charset="0"/>
              </a:rPr>
              <a:t>E-COMMERCE</a:t>
            </a:r>
            <a:endParaRPr lang="en-IN" sz="7200" b="1" dirty="0">
              <a:solidFill>
                <a:srgbClr val="FFC000"/>
              </a:solidFill>
              <a:effectLst>
                <a:outerShdw blurRad="139700" dist="38100" dir="2700000" algn="tl" rotWithShape="0">
                  <a:prstClr val="black">
                    <a:alpha val="59000"/>
                  </a:prstClr>
                </a:outerShdw>
              </a:effectLst>
              <a:latin typeface="Arial Rounded MT Bold" panose="020F0704030504030204" pitchFamily="34" charset="0"/>
              <a:ea typeface="Roboto" panose="02000000000000000000" pitchFamily="2" charset="0"/>
            </a:endParaRPr>
          </a:p>
        </p:txBody>
      </p:sp>
      <p:sp>
        <p:nvSpPr>
          <p:cNvPr id="8" name="TextBox 7">
            <a:extLst>
              <a:ext uri="{FF2B5EF4-FFF2-40B4-BE49-F238E27FC236}">
                <a16:creationId xmlns:a16="http://schemas.microsoft.com/office/drawing/2014/main" id="{ABCD235D-58DB-405A-B703-0AA3EF4799AC}"/>
              </a:ext>
            </a:extLst>
          </p:cNvPr>
          <p:cNvSpPr txBox="1"/>
          <p:nvPr/>
        </p:nvSpPr>
        <p:spPr>
          <a:xfrm>
            <a:off x="124529" y="3059320"/>
            <a:ext cx="6702770" cy="707886"/>
          </a:xfrm>
          <a:prstGeom prst="rect">
            <a:avLst/>
          </a:prstGeom>
          <a:noFill/>
        </p:spPr>
        <p:txBody>
          <a:bodyPr wrap="square" rtlCol="0">
            <a:spAutoFit/>
          </a:bodyPr>
          <a:lstStyle/>
          <a:p>
            <a:pPr algn="ctr"/>
            <a:r>
              <a:rPr lang="en-US" sz="4000" b="1" dirty="0">
                <a:solidFill>
                  <a:schemeClr val="bg1"/>
                </a:solidFill>
                <a:latin typeface="Roboto" panose="02000000000000000000" pitchFamily="2" charset="0"/>
                <a:ea typeface="Roboto" panose="02000000000000000000" pitchFamily="2" charset="0"/>
              </a:rPr>
              <a:t>OLIST STORE ANALYSIS</a:t>
            </a:r>
            <a:endParaRPr lang="en-IN" sz="4000" b="1" dirty="0">
              <a:solidFill>
                <a:schemeClr val="bg1"/>
              </a:solidFill>
              <a:effectLst>
                <a:outerShdw blurRad="50800" dist="88900" dir="16200000" rotWithShape="0">
                  <a:prstClr val="black">
                    <a:alpha val="54000"/>
                  </a:prstClr>
                </a:outerShdw>
              </a:effectLst>
              <a:latin typeface="Roboto" panose="02000000000000000000" pitchFamily="2" charset="0"/>
              <a:ea typeface="Roboto" panose="02000000000000000000" pitchFamily="2" charset="0"/>
            </a:endParaRPr>
          </a:p>
        </p:txBody>
      </p:sp>
      <p:pic>
        <p:nvPicPr>
          <p:cNvPr id="3" name="Picture 2">
            <a:extLst>
              <a:ext uri="{FF2B5EF4-FFF2-40B4-BE49-F238E27FC236}">
                <a16:creationId xmlns:a16="http://schemas.microsoft.com/office/drawing/2014/main" id="{2B0CD4BD-C292-4B2B-ABF7-D04351418CB8}"/>
              </a:ext>
            </a:extLst>
          </p:cNvPr>
          <p:cNvPicPr>
            <a:picLocks noChangeAspect="1"/>
          </p:cNvPicPr>
          <p:nvPr/>
        </p:nvPicPr>
        <p:blipFill>
          <a:blip r:embed="rId3">
            <a:alphaModFix amt="9000"/>
            <a:extLst>
              <a:ext uri="{28A0092B-C50C-407E-A947-70E740481C1C}">
                <a14:useLocalDpi xmlns:a14="http://schemas.microsoft.com/office/drawing/2010/main" val="0"/>
              </a:ext>
            </a:extLst>
          </a:blip>
          <a:stretch>
            <a:fillRect/>
          </a:stretch>
        </p:blipFill>
        <p:spPr>
          <a:xfrm>
            <a:off x="-95505" y="11193"/>
            <a:ext cx="2946594" cy="2562225"/>
          </a:xfrm>
          <a:prstGeom prst="rect">
            <a:avLst/>
          </a:prstGeom>
        </p:spPr>
      </p:pic>
      <p:grpSp>
        <p:nvGrpSpPr>
          <p:cNvPr id="13" name="Group 12">
            <a:extLst>
              <a:ext uri="{FF2B5EF4-FFF2-40B4-BE49-F238E27FC236}">
                <a16:creationId xmlns:a16="http://schemas.microsoft.com/office/drawing/2014/main" id="{DCF39B5C-7660-4D99-8319-4B34DE7AB9FC}"/>
              </a:ext>
            </a:extLst>
          </p:cNvPr>
          <p:cNvGrpSpPr/>
          <p:nvPr/>
        </p:nvGrpSpPr>
        <p:grpSpPr>
          <a:xfrm>
            <a:off x="178183" y="4305815"/>
            <a:ext cx="4180115" cy="2552559"/>
            <a:chOff x="1221437" y="4392511"/>
            <a:chExt cx="4180115" cy="2552559"/>
          </a:xfrm>
        </p:grpSpPr>
        <p:sp>
          <p:nvSpPr>
            <p:cNvPr id="18" name="TextBox 17">
              <a:extLst>
                <a:ext uri="{FF2B5EF4-FFF2-40B4-BE49-F238E27FC236}">
                  <a16:creationId xmlns:a16="http://schemas.microsoft.com/office/drawing/2014/main" id="{7AC61C0E-2792-491B-B390-6F2A0AC7C958}"/>
                </a:ext>
              </a:extLst>
            </p:cNvPr>
            <p:cNvSpPr txBox="1"/>
            <p:nvPr/>
          </p:nvSpPr>
          <p:spPr>
            <a:xfrm>
              <a:off x="1221437" y="4392511"/>
              <a:ext cx="4180115" cy="369332"/>
            </a:xfrm>
            <a:prstGeom prst="rect">
              <a:avLst/>
            </a:prstGeom>
            <a:noFill/>
          </p:spPr>
          <p:txBody>
            <a:bodyPr wrap="square" rtlCol="0">
              <a:spAutoFit/>
            </a:bodyPr>
            <a:lstStyle/>
            <a:p>
              <a:r>
                <a:rPr lang="en-US" b="1" dirty="0">
                  <a:solidFill>
                    <a:srgbClr val="FFC000"/>
                  </a:solidFill>
                  <a:latin typeface="Roboto" panose="02000000000000000000" pitchFamily="2" charset="0"/>
                  <a:ea typeface="Roboto" panose="02000000000000000000" pitchFamily="2" charset="0"/>
                </a:rPr>
                <a:t>Team Members (Group-1):</a:t>
              </a:r>
              <a:endParaRPr lang="en-US" dirty="0">
                <a:solidFill>
                  <a:srgbClr val="FFC000"/>
                </a:solidFill>
                <a:latin typeface="Roboto" panose="02000000000000000000" pitchFamily="2" charset="0"/>
                <a:ea typeface="Roboto" panose="02000000000000000000" pitchFamily="2" charset="0"/>
              </a:endParaRPr>
            </a:p>
          </p:txBody>
        </p:sp>
        <p:sp>
          <p:nvSpPr>
            <p:cNvPr id="19" name="TextBox 18">
              <a:extLst>
                <a:ext uri="{FF2B5EF4-FFF2-40B4-BE49-F238E27FC236}">
                  <a16:creationId xmlns:a16="http://schemas.microsoft.com/office/drawing/2014/main" id="{1C6DC651-7725-46B7-96D1-8606E4108B82}"/>
                </a:ext>
              </a:extLst>
            </p:cNvPr>
            <p:cNvSpPr txBox="1"/>
            <p:nvPr/>
          </p:nvSpPr>
          <p:spPr>
            <a:xfrm>
              <a:off x="1221437" y="4913745"/>
              <a:ext cx="2399218" cy="2031325"/>
            </a:xfrm>
            <a:prstGeom prst="rect">
              <a:avLst/>
            </a:prstGeom>
            <a:noFill/>
            <a:ln>
              <a:noFill/>
            </a:ln>
          </p:spPr>
          <p:txBody>
            <a:bodyPr wrap="square" rtlCol="0">
              <a:spAutoFit/>
            </a:bodyPr>
            <a:lstStyle/>
            <a:p>
              <a:pPr marL="285750" indent="-285750">
                <a:buFont typeface="Wingdings" panose="05000000000000000000" pitchFamily="2" charset="2"/>
                <a:buChar char="v"/>
              </a:pPr>
              <a:r>
                <a:rPr lang="en-US" dirty="0">
                  <a:solidFill>
                    <a:schemeClr val="bg1"/>
                  </a:solidFill>
                </a:rPr>
                <a:t>Kunal Rajbhar</a:t>
              </a:r>
            </a:p>
            <a:p>
              <a:pPr marL="285750" indent="-285750">
                <a:buFont typeface="Wingdings" panose="05000000000000000000" pitchFamily="2" charset="2"/>
                <a:buChar char="v"/>
              </a:pPr>
              <a:r>
                <a:rPr lang="en-US" dirty="0" err="1">
                  <a:solidFill>
                    <a:schemeClr val="bg1"/>
                  </a:solidFill>
                </a:rPr>
                <a:t>Harmeek</a:t>
              </a:r>
              <a:r>
                <a:rPr lang="en-US" dirty="0">
                  <a:solidFill>
                    <a:schemeClr val="bg1"/>
                  </a:solidFill>
                </a:rPr>
                <a:t> Singh</a:t>
              </a:r>
            </a:p>
            <a:p>
              <a:pPr marL="285750" indent="-285750">
                <a:buFont typeface="Wingdings" panose="05000000000000000000" pitchFamily="2" charset="2"/>
                <a:buChar char="v"/>
              </a:pPr>
              <a:r>
                <a:rPr lang="en-US" dirty="0">
                  <a:solidFill>
                    <a:schemeClr val="bg1"/>
                  </a:solidFill>
                </a:rPr>
                <a:t>Kanchan </a:t>
              </a:r>
              <a:r>
                <a:rPr lang="en-US" dirty="0" err="1">
                  <a:solidFill>
                    <a:schemeClr val="bg1"/>
                  </a:solidFill>
                </a:rPr>
                <a:t>Gohad</a:t>
              </a:r>
              <a:endParaRPr lang="en-US" dirty="0">
                <a:solidFill>
                  <a:schemeClr val="bg1"/>
                </a:solidFill>
              </a:endParaRPr>
            </a:p>
            <a:p>
              <a:pPr marL="285750" indent="-285750">
                <a:buFont typeface="Wingdings" panose="05000000000000000000" pitchFamily="2" charset="2"/>
                <a:buChar char="v"/>
              </a:pPr>
              <a:r>
                <a:rPr lang="en-US" dirty="0">
                  <a:solidFill>
                    <a:schemeClr val="bg1"/>
                  </a:solidFill>
                </a:rPr>
                <a:t>Roshni </a:t>
              </a:r>
              <a:r>
                <a:rPr lang="en-US" dirty="0" err="1">
                  <a:solidFill>
                    <a:schemeClr val="bg1"/>
                  </a:solidFill>
                </a:rPr>
                <a:t>Shrivastav</a:t>
              </a:r>
              <a:endParaRPr lang="en-US" dirty="0">
                <a:solidFill>
                  <a:schemeClr val="bg1"/>
                </a:solidFill>
              </a:endParaRPr>
            </a:p>
            <a:p>
              <a:pPr marL="285750" indent="-285750">
                <a:buFont typeface="Wingdings" panose="05000000000000000000" pitchFamily="2" charset="2"/>
                <a:buChar char="v"/>
              </a:pPr>
              <a:r>
                <a:rPr lang="en-US" dirty="0" err="1">
                  <a:solidFill>
                    <a:schemeClr val="bg1"/>
                  </a:solidFill>
                </a:rPr>
                <a:t>Akashdeep</a:t>
              </a:r>
              <a:r>
                <a:rPr lang="en-US" dirty="0">
                  <a:solidFill>
                    <a:schemeClr val="bg1"/>
                  </a:solidFill>
                </a:rPr>
                <a:t> </a:t>
              </a:r>
              <a:r>
                <a:rPr lang="en-US" dirty="0" err="1">
                  <a:solidFill>
                    <a:schemeClr val="bg1"/>
                  </a:solidFill>
                </a:rPr>
                <a:t>Fagare</a:t>
              </a:r>
              <a:endParaRPr lang="en-US" dirty="0">
                <a:solidFill>
                  <a:schemeClr val="bg1"/>
                </a:solidFill>
              </a:endParaRPr>
            </a:p>
            <a:p>
              <a:pPr marL="285750" indent="-285750">
                <a:buFont typeface="Wingdings" panose="05000000000000000000" pitchFamily="2" charset="2"/>
                <a:buChar char="v"/>
              </a:pPr>
              <a:r>
                <a:rPr lang="en-US" dirty="0">
                  <a:solidFill>
                    <a:schemeClr val="bg1"/>
                  </a:solidFill>
                </a:rPr>
                <a:t>K. </a:t>
              </a:r>
              <a:r>
                <a:rPr lang="en-US" dirty="0" err="1">
                  <a:solidFill>
                    <a:schemeClr val="bg1"/>
                  </a:solidFill>
                </a:rPr>
                <a:t>Shyam</a:t>
              </a:r>
              <a:r>
                <a:rPr lang="en-US" dirty="0">
                  <a:solidFill>
                    <a:schemeClr val="bg1"/>
                  </a:solidFill>
                </a:rPr>
                <a:t> Sundar</a:t>
              </a:r>
            </a:p>
            <a:p>
              <a:pPr marL="285750" indent="-285750">
                <a:buFont typeface="Wingdings" panose="05000000000000000000" pitchFamily="2" charset="2"/>
                <a:buChar char="v"/>
              </a:pPr>
              <a:endParaRPr lang="en-US" dirty="0">
                <a:solidFill>
                  <a:schemeClr val="bg1"/>
                </a:solidFill>
              </a:endParaRPr>
            </a:p>
          </p:txBody>
        </p:sp>
      </p:grpSp>
      <p:grpSp>
        <p:nvGrpSpPr>
          <p:cNvPr id="2" name="Group 1">
            <a:extLst>
              <a:ext uri="{FF2B5EF4-FFF2-40B4-BE49-F238E27FC236}">
                <a16:creationId xmlns:a16="http://schemas.microsoft.com/office/drawing/2014/main" id="{93F07DB7-A04C-45AE-AED8-B85D7881EC16}"/>
              </a:ext>
            </a:extLst>
          </p:cNvPr>
          <p:cNvGrpSpPr/>
          <p:nvPr/>
        </p:nvGrpSpPr>
        <p:grpSpPr>
          <a:xfrm>
            <a:off x="4833892" y="5842711"/>
            <a:ext cx="2448682" cy="738664"/>
            <a:chOff x="4157292" y="5829582"/>
            <a:chExt cx="2448682" cy="738664"/>
          </a:xfrm>
        </p:grpSpPr>
        <p:sp>
          <p:nvSpPr>
            <p:cNvPr id="20" name="TextBox 19">
              <a:extLst>
                <a:ext uri="{FF2B5EF4-FFF2-40B4-BE49-F238E27FC236}">
                  <a16:creationId xmlns:a16="http://schemas.microsoft.com/office/drawing/2014/main" id="{8BE00638-FE6E-4D7A-BFF0-4AC9B599C8F5}"/>
                </a:ext>
              </a:extLst>
            </p:cNvPr>
            <p:cNvSpPr txBox="1"/>
            <p:nvPr/>
          </p:nvSpPr>
          <p:spPr>
            <a:xfrm>
              <a:off x="4157292" y="5829582"/>
              <a:ext cx="1746588" cy="369332"/>
            </a:xfrm>
            <a:prstGeom prst="rect">
              <a:avLst/>
            </a:prstGeom>
            <a:noFill/>
          </p:spPr>
          <p:txBody>
            <a:bodyPr wrap="square" rtlCol="0">
              <a:spAutoFit/>
            </a:bodyPr>
            <a:lstStyle/>
            <a:p>
              <a:r>
                <a:rPr lang="en-US" b="1" dirty="0">
                  <a:solidFill>
                    <a:srgbClr val="FFC000"/>
                  </a:solidFill>
                  <a:latin typeface="Roboto" panose="02000000000000000000" pitchFamily="2" charset="0"/>
                  <a:ea typeface="Roboto" panose="02000000000000000000" pitchFamily="2" charset="0"/>
                </a:rPr>
                <a:t>Mentor Name:</a:t>
              </a:r>
              <a:endParaRPr lang="en-US" dirty="0">
                <a:solidFill>
                  <a:srgbClr val="FFC000"/>
                </a:solidFill>
                <a:latin typeface="Roboto" panose="02000000000000000000" pitchFamily="2" charset="0"/>
                <a:ea typeface="Roboto" panose="02000000000000000000" pitchFamily="2" charset="0"/>
              </a:endParaRPr>
            </a:p>
          </p:txBody>
        </p:sp>
        <p:sp>
          <p:nvSpPr>
            <p:cNvPr id="21" name="TextBox 20">
              <a:extLst>
                <a:ext uri="{FF2B5EF4-FFF2-40B4-BE49-F238E27FC236}">
                  <a16:creationId xmlns:a16="http://schemas.microsoft.com/office/drawing/2014/main" id="{CA32A63E-9391-461F-A4C0-9545B9D78BF5}"/>
                </a:ext>
              </a:extLst>
            </p:cNvPr>
            <p:cNvSpPr txBox="1"/>
            <p:nvPr/>
          </p:nvSpPr>
          <p:spPr>
            <a:xfrm>
              <a:off x="4206756" y="6198914"/>
              <a:ext cx="2399218" cy="369332"/>
            </a:xfrm>
            <a:prstGeom prst="rect">
              <a:avLst/>
            </a:prstGeom>
            <a:noFill/>
            <a:ln>
              <a:noFill/>
            </a:ln>
          </p:spPr>
          <p:txBody>
            <a:bodyPr wrap="square" rtlCol="0">
              <a:spAutoFit/>
            </a:bodyPr>
            <a:lstStyle/>
            <a:p>
              <a:pPr marL="285750" indent="-285750">
                <a:buFont typeface="Wingdings" panose="05000000000000000000" pitchFamily="2" charset="2"/>
                <a:buChar char="v"/>
              </a:pPr>
              <a:r>
                <a:rPr lang="en-US" dirty="0">
                  <a:solidFill>
                    <a:schemeClr val="bg1"/>
                  </a:solidFill>
                </a:rPr>
                <a:t>Dipti Sinha</a:t>
              </a:r>
            </a:p>
          </p:txBody>
        </p:sp>
      </p:grpSp>
    </p:spTree>
    <p:extLst>
      <p:ext uri="{BB962C8B-B14F-4D97-AF65-F5344CB8AC3E}">
        <p14:creationId xmlns:p14="http://schemas.microsoft.com/office/powerpoint/2010/main" val="168654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846E8-5366-4C70-9B1A-74B6115CDB7B}"/>
              </a:ext>
            </a:extLst>
          </p:cNvPr>
          <p:cNvSpPr txBox="1">
            <a:spLocks/>
          </p:cNvSpPr>
          <p:nvPr/>
        </p:nvSpPr>
        <p:spPr>
          <a:xfrm>
            <a:off x="1302342" y="107576"/>
            <a:ext cx="10013358"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FFC000"/>
                </a:solidFill>
                <a:latin typeface="Metropolis Medium" panose="00000600000000000000" pitchFamily="50" charset="0"/>
              </a:rPr>
              <a:t>KPI 4: </a:t>
            </a:r>
            <a:r>
              <a:rPr lang="en-US" sz="3000" b="1" dirty="0">
                <a:solidFill>
                  <a:schemeClr val="bg1"/>
                </a:solidFill>
                <a:latin typeface="Metropolis Medium" panose="00000600000000000000" pitchFamily="50" charset="0"/>
              </a:rPr>
              <a:t>Average price and payment values from customers of </a:t>
            </a:r>
            <a:r>
              <a:rPr lang="en-US" sz="3000" b="1" dirty="0" err="1">
                <a:solidFill>
                  <a:schemeClr val="bg1"/>
                </a:solidFill>
                <a:latin typeface="Metropolis Medium" panose="00000600000000000000" pitchFamily="50" charset="0"/>
              </a:rPr>
              <a:t>sao</a:t>
            </a:r>
            <a:r>
              <a:rPr lang="en-US" sz="3000" b="1" dirty="0">
                <a:solidFill>
                  <a:schemeClr val="bg1"/>
                </a:solidFill>
                <a:latin typeface="Metropolis Medium" panose="00000600000000000000" pitchFamily="50" charset="0"/>
              </a:rPr>
              <a:t> </a:t>
            </a:r>
            <a:r>
              <a:rPr lang="en-US" sz="3000" b="1" dirty="0" err="1">
                <a:solidFill>
                  <a:schemeClr val="bg1"/>
                </a:solidFill>
                <a:latin typeface="Metropolis Medium" panose="00000600000000000000" pitchFamily="50" charset="0"/>
              </a:rPr>
              <a:t>paulo</a:t>
            </a:r>
            <a:r>
              <a:rPr lang="en-US" sz="3000" b="1" dirty="0">
                <a:solidFill>
                  <a:schemeClr val="bg1"/>
                </a:solidFill>
                <a:latin typeface="Metropolis Medium" panose="00000600000000000000" pitchFamily="50" charset="0"/>
              </a:rPr>
              <a:t> city</a:t>
            </a:r>
          </a:p>
        </p:txBody>
      </p:sp>
      <p:pic>
        <p:nvPicPr>
          <p:cNvPr id="4" name="Picture 3">
            <a:extLst>
              <a:ext uri="{FF2B5EF4-FFF2-40B4-BE49-F238E27FC236}">
                <a16:creationId xmlns:a16="http://schemas.microsoft.com/office/drawing/2014/main" id="{51D93753-F738-4DA0-8770-EAA33052B97B}"/>
              </a:ext>
            </a:extLst>
          </p:cNvPr>
          <p:cNvPicPr>
            <a:picLocks noChangeAspect="1"/>
          </p:cNvPicPr>
          <p:nvPr/>
        </p:nvPicPr>
        <p:blipFill rotWithShape="1">
          <a:blip r:embed="rId2"/>
          <a:srcRect l="2189" t="1142" r="3164" b="-1"/>
          <a:stretch/>
        </p:blipFill>
        <p:spPr>
          <a:xfrm>
            <a:off x="247650" y="1800466"/>
            <a:ext cx="3952875" cy="3257068"/>
          </a:xfrm>
          <a:prstGeom prst="rect">
            <a:avLst/>
          </a:prstGeom>
        </p:spPr>
      </p:pic>
      <p:sp>
        <p:nvSpPr>
          <p:cNvPr id="5" name="TextBox 4">
            <a:extLst>
              <a:ext uri="{FF2B5EF4-FFF2-40B4-BE49-F238E27FC236}">
                <a16:creationId xmlns:a16="http://schemas.microsoft.com/office/drawing/2014/main" id="{073107FF-4062-4215-AD0D-6C2FB9D823B9}"/>
              </a:ext>
            </a:extLst>
          </p:cNvPr>
          <p:cNvSpPr txBox="1"/>
          <p:nvPr/>
        </p:nvSpPr>
        <p:spPr>
          <a:xfrm>
            <a:off x="4391025" y="1374514"/>
            <a:ext cx="7629525" cy="5078313"/>
          </a:xfrm>
          <a:prstGeom prst="rect">
            <a:avLst/>
          </a:prstGeom>
          <a:noFill/>
        </p:spPr>
        <p:txBody>
          <a:bodyPr wrap="square" rtlCol="0">
            <a:spAutoFit/>
          </a:bodyPr>
          <a:lstStyle/>
          <a:p>
            <a:r>
              <a:rPr lang="en-US" u="sng" dirty="0">
                <a:solidFill>
                  <a:srgbClr val="FFC000"/>
                </a:solidFill>
                <a:latin typeface="Metropolis Medium" panose="00000600000000000000" pitchFamily="50" charset="0"/>
              </a:rPr>
              <a:t>Observation:</a:t>
            </a:r>
          </a:p>
          <a:p>
            <a:endParaRPr lang="en-US" dirty="0">
              <a:solidFill>
                <a:srgbClr val="FFC000"/>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The payment is </a:t>
            </a:r>
            <a:r>
              <a:rPr lang="en-US" dirty="0">
                <a:solidFill>
                  <a:srgbClr val="FFC000"/>
                </a:solidFill>
                <a:latin typeface="Metropolis Medium" panose="00000600000000000000" pitchFamily="50" charset="0"/>
              </a:rPr>
              <a:t>more</a:t>
            </a:r>
            <a:r>
              <a:rPr lang="en-US" dirty="0">
                <a:solidFill>
                  <a:schemeClr val="bg1"/>
                </a:solidFill>
                <a:latin typeface="Metropolis Medium" panose="00000600000000000000" pitchFamily="50" charset="0"/>
              </a:rPr>
              <a:t> as compared to </a:t>
            </a:r>
            <a:r>
              <a:rPr lang="en-US" dirty="0">
                <a:solidFill>
                  <a:srgbClr val="FFC000"/>
                </a:solidFill>
                <a:latin typeface="Metropolis Medium" panose="00000600000000000000" pitchFamily="50" charset="0"/>
              </a:rPr>
              <a:t>price</a:t>
            </a:r>
            <a:r>
              <a:rPr lang="en-US" dirty="0">
                <a:solidFill>
                  <a:schemeClr val="bg1"/>
                </a:solidFill>
                <a:latin typeface="Metropolis Medium" panose="00000600000000000000" pitchFamily="50" charset="0"/>
              </a:rPr>
              <a:t> of the product.</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Customer paying </a:t>
            </a:r>
            <a:r>
              <a:rPr lang="en-US" dirty="0">
                <a:solidFill>
                  <a:srgbClr val="FFC000"/>
                </a:solidFill>
                <a:latin typeface="Metropolis Medium" panose="00000600000000000000" pitchFamily="50" charset="0"/>
              </a:rPr>
              <a:t>41%</a:t>
            </a:r>
            <a:r>
              <a:rPr lang="en-US" dirty="0">
                <a:solidFill>
                  <a:schemeClr val="bg1"/>
                </a:solidFill>
                <a:latin typeface="Metropolis Medium" panose="00000600000000000000" pitchFamily="50" charset="0"/>
              </a:rPr>
              <a:t> extra for products.</a:t>
            </a:r>
          </a:p>
          <a:p>
            <a:endParaRPr lang="en-US" dirty="0">
              <a:solidFill>
                <a:srgbClr val="FFC000"/>
              </a:solidFill>
              <a:latin typeface="Metropolis Medium" panose="00000600000000000000" pitchFamily="50" charset="0"/>
            </a:endParaRPr>
          </a:p>
          <a:p>
            <a:r>
              <a:rPr lang="en-US" u="sng" dirty="0">
                <a:solidFill>
                  <a:srgbClr val="FFC000"/>
                </a:solidFill>
                <a:latin typeface="Metropolis Medium" panose="00000600000000000000" pitchFamily="50" charset="0"/>
              </a:rPr>
              <a:t>Conclusion:</a:t>
            </a:r>
          </a:p>
          <a:p>
            <a:endParaRPr lang="en-US" dirty="0">
              <a:solidFill>
                <a:srgbClr val="FFC000"/>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The highest payment value compared to price suggests that consumers in </a:t>
            </a:r>
            <a:r>
              <a:rPr lang="en-US" dirty="0">
                <a:solidFill>
                  <a:srgbClr val="FFC000"/>
                </a:solidFill>
                <a:latin typeface="Metropolis Medium" panose="00000600000000000000" pitchFamily="50" charset="0"/>
              </a:rPr>
              <a:t>São Paulo City </a:t>
            </a:r>
            <a:r>
              <a:rPr lang="en-US" dirty="0">
                <a:solidFill>
                  <a:schemeClr val="bg1"/>
                </a:solidFill>
                <a:latin typeface="Metropolis Medium" panose="00000600000000000000" pitchFamily="50" charset="0"/>
              </a:rPr>
              <a:t>are willing to spend more than the average price for goods or services.</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This observation may indicate a relatively affluent consumer base or a preference for </a:t>
            </a:r>
            <a:r>
              <a:rPr lang="en-US" dirty="0">
                <a:solidFill>
                  <a:srgbClr val="FFC000"/>
                </a:solidFill>
                <a:latin typeface="Metropolis Medium" panose="00000600000000000000" pitchFamily="50" charset="0"/>
              </a:rPr>
              <a:t>higher-end</a:t>
            </a:r>
            <a:r>
              <a:rPr lang="en-US" dirty="0">
                <a:solidFill>
                  <a:schemeClr val="bg1"/>
                </a:solidFill>
                <a:latin typeface="Metropolis Medium" panose="00000600000000000000" pitchFamily="50" charset="0"/>
              </a:rPr>
              <a:t> products or services in the city.</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To increase sales on other cities we can work on </a:t>
            </a:r>
            <a:r>
              <a:rPr lang="en-US" dirty="0">
                <a:solidFill>
                  <a:srgbClr val="FFC000"/>
                </a:solidFill>
                <a:latin typeface="Metropolis Medium" panose="00000600000000000000" pitchFamily="50" charset="0"/>
              </a:rPr>
              <a:t>faster delivery </a:t>
            </a:r>
            <a:r>
              <a:rPr lang="en-US" dirty="0">
                <a:solidFill>
                  <a:schemeClr val="bg1"/>
                </a:solidFill>
                <a:latin typeface="Metropolis Medium" panose="00000600000000000000" pitchFamily="50" charset="0"/>
              </a:rPr>
              <a:t>and </a:t>
            </a:r>
            <a:r>
              <a:rPr lang="en-US" dirty="0">
                <a:solidFill>
                  <a:srgbClr val="FFC000"/>
                </a:solidFill>
                <a:latin typeface="Metropolis Medium" panose="00000600000000000000" pitchFamily="50" charset="0"/>
              </a:rPr>
              <a:t>easy payment </a:t>
            </a:r>
            <a:r>
              <a:rPr lang="en-US" dirty="0">
                <a:solidFill>
                  <a:schemeClr val="bg1"/>
                </a:solidFill>
                <a:latin typeface="Metropolis Medium" panose="00000600000000000000" pitchFamily="50" charset="0"/>
              </a:rPr>
              <a:t>modes and product wise offers.</a:t>
            </a:r>
            <a:endParaRPr lang="en-IN" dirty="0">
              <a:solidFill>
                <a:schemeClr val="bg1"/>
              </a:solidFill>
              <a:latin typeface="Metropolis Medium" panose="00000600000000000000" pitchFamily="50" charset="0"/>
            </a:endParaRPr>
          </a:p>
        </p:txBody>
      </p:sp>
    </p:spTree>
    <p:extLst>
      <p:ext uri="{BB962C8B-B14F-4D97-AF65-F5344CB8AC3E}">
        <p14:creationId xmlns:p14="http://schemas.microsoft.com/office/powerpoint/2010/main" val="1482338951"/>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846E8-5366-4C70-9B1A-74B6115CDB7B}"/>
              </a:ext>
            </a:extLst>
          </p:cNvPr>
          <p:cNvSpPr txBox="1">
            <a:spLocks/>
          </p:cNvSpPr>
          <p:nvPr/>
        </p:nvSpPr>
        <p:spPr>
          <a:xfrm>
            <a:off x="1302342" y="107576"/>
            <a:ext cx="10013358"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FFC000"/>
                </a:solidFill>
                <a:latin typeface="Metropolis Medium" panose="00000600000000000000" pitchFamily="50" charset="0"/>
              </a:rPr>
              <a:t>KPI 5: </a:t>
            </a:r>
            <a:r>
              <a:rPr lang="en-US" sz="3000" b="1" dirty="0">
                <a:solidFill>
                  <a:schemeClr val="bg1"/>
                </a:solidFill>
                <a:latin typeface="Metropolis Medium" panose="00000600000000000000" pitchFamily="50" charset="0"/>
              </a:rPr>
              <a:t>Relationship between shipping days vs review scores</a:t>
            </a:r>
          </a:p>
        </p:txBody>
      </p:sp>
      <p:pic>
        <p:nvPicPr>
          <p:cNvPr id="5" name="Picture 4">
            <a:extLst>
              <a:ext uri="{FF2B5EF4-FFF2-40B4-BE49-F238E27FC236}">
                <a16:creationId xmlns:a16="http://schemas.microsoft.com/office/drawing/2014/main" id="{61E27995-65AD-4A5D-9DC2-49FACD3A82E1}"/>
              </a:ext>
            </a:extLst>
          </p:cNvPr>
          <p:cNvPicPr>
            <a:picLocks noChangeAspect="1"/>
          </p:cNvPicPr>
          <p:nvPr/>
        </p:nvPicPr>
        <p:blipFill>
          <a:blip r:embed="rId2"/>
          <a:stretch>
            <a:fillRect/>
          </a:stretch>
        </p:blipFill>
        <p:spPr>
          <a:xfrm>
            <a:off x="247651" y="1800467"/>
            <a:ext cx="5438774" cy="2590558"/>
          </a:xfrm>
          <a:prstGeom prst="rect">
            <a:avLst/>
          </a:prstGeom>
        </p:spPr>
      </p:pic>
      <p:sp>
        <p:nvSpPr>
          <p:cNvPr id="7" name="TextBox 6">
            <a:extLst>
              <a:ext uri="{FF2B5EF4-FFF2-40B4-BE49-F238E27FC236}">
                <a16:creationId xmlns:a16="http://schemas.microsoft.com/office/drawing/2014/main" id="{C8A117E4-0C32-4C4A-8155-37F74616632D}"/>
              </a:ext>
            </a:extLst>
          </p:cNvPr>
          <p:cNvSpPr txBox="1"/>
          <p:nvPr/>
        </p:nvSpPr>
        <p:spPr>
          <a:xfrm>
            <a:off x="5810250" y="1374514"/>
            <a:ext cx="6210300" cy="4801314"/>
          </a:xfrm>
          <a:prstGeom prst="rect">
            <a:avLst/>
          </a:prstGeom>
          <a:noFill/>
        </p:spPr>
        <p:txBody>
          <a:bodyPr wrap="square" rtlCol="0">
            <a:spAutoFit/>
          </a:bodyPr>
          <a:lstStyle/>
          <a:p>
            <a:r>
              <a:rPr lang="en-US" u="sng" dirty="0">
                <a:solidFill>
                  <a:srgbClr val="FFC000"/>
                </a:solidFill>
                <a:latin typeface="Metropolis Medium" panose="00000600000000000000" pitchFamily="50" charset="0"/>
              </a:rPr>
              <a:t>Observation:</a:t>
            </a:r>
          </a:p>
          <a:p>
            <a:endParaRPr lang="en-US" dirty="0">
              <a:solidFill>
                <a:schemeClr val="bg1"/>
              </a:solidFill>
              <a:latin typeface="Metropolis Medium" panose="00000600000000000000" pitchFamily="50" charset="0"/>
            </a:endParaRPr>
          </a:p>
          <a:p>
            <a:pPr marL="342900" indent="-342900">
              <a:buClr>
                <a:schemeClr val="bg1"/>
              </a:buClr>
              <a:buFont typeface="+mj-lt"/>
              <a:buAutoNum type="arabicParenR"/>
            </a:pPr>
            <a:r>
              <a:rPr lang="en-US" dirty="0">
                <a:solidFill>
                  <a:srgbClr val="FFC000"/>
                </a:solidFill>
                <a:latin typeface="Metropolis Medium" panose="00000600000000000000" pitchFamily="50" charset="0"/>
              </a:rPr>
              <a:t>Less </a:t>
            </a:r>
            <a:r>
              <a:rPr lang="en-US" dirty="0">
                <a:solidFill>
                  <a:schemeClr val="bg1"/>
                </a:solidFill>
                <a:latin typeface="Metropolis Medium" panose="00000600000000000000" pitchFamily="50" charset="0"/>
              </a:rPr>
              <a:t>shipping days is having </a:t>
            </a:r>
            <a:r>
              <a:rPr lang="en-US" dirty="0">
                <a:solidFill>
                  <a:srgbClr val="FFC000"/>
                </a:solidFill>
                <a:latin typeface="Metropolis Medium" panose="00000600000000000000" pitchFamily="50" charset="0"/>
              </a:rPr>
              <a:t>highest</a:t>
            </a:r>
            <a:r>
              <a:rPr lang="en-US" dirty="0">
                <a:solidFill>
                  <a:schemeClr val="bg1"/>
                </a:solidFill>
                <a:latin typeface="Metropolis Medium" panose="00000600000000000000" pitchFamily="50" charset="0"/>
              </a:rPr>
              <a:t> review score.</a:t>
            </a:r>
          </a:p>
          <a:p>
            <a:pPr marL="342900" indent="-342900">
              <a:buClr>
                <a:schemeClr val="bg1"/>
              </a:buClr>
              <a:buFont typeface="+mj-lt"/>
              <a:buAutoNum type="arabicParenR"/>
            </a:pPr>
            <a:endParaRPr lang="en-US" dirty="0">
              <a:solidFill>
                <a:schemeClr val="bg1"/>
              </a:solidFill>
              <a:latin typeface="Metropolis Medium" panose="00000600000000000000" pitchFamily="50" charset="0"/>
            </a:endParaRPr>
          </a:p>
          <a:p>
            <a:pPr marL="342900" indent="-342900">
              <a:buClr>
                <a:schemeClr val="bg1"/>
              </a:buClr>
              <a:buFont typeface="+mj-lt"/>
              <a:buAutoNum type="arabicParenR"/>
            </a:pPr>
            <a:r>
              <a:rPr lang="en-US" dirty="0">
                <a:solidFill>
                  <a:srgbClr val="FFC000"/>
                </a:solidFill>
                <a:latin typeface="Metropolis Medium" panose="00000600000000000000" pitchFamily="50" charset="0"/>
              </a:rPr>
              <a:t>Highest</a:t>
            </a:r>
            <a:r>
              <a:rPr lang="en-US" dirty="0">
                <a:solidFill>
                  <a:schemeClr val="bg1"/>
                </a:solidFill>
                <a:latin typeface="Metropolis Medium" panose="00000600000000000000" pitchFamily="50" charset="0"/>
              </a:rPr>
              <a:t> shipping days is having </a:t>
            </a:r>
            <a:r>
              <a:rPr lang="en-US" dirty="0">
                <a:solidFill>
                  <a:srgbClr val="FFC000"/>
                </a:solidFill>
                <a:latin typeface="Metropolis Medium" panose="00000600000000000000" pitchFamily="50" charset="0"/>
              </a:rPr>
              <a:t>less</a:t>
            </a:r>
            <a:r>
              <a:rPr lang="en-US" dirty="0">
                <a:solidFill>
                  <a:schemeClr val="bg1"/>
                </a:solidFill>
                <a:latin typeface="Metropolis Medium" panose="00000600000000000000" pitchFamily="50" charset="0"/>
              </a:rPr>
              <a:t> review score.</a:t>
            </a:r>
          </a:p>
          <a:p>
            <a:pPr marL="342900" indent="-342900">
              <a:buClr>
                <a:schemeClr val="bg1"/>
              </a:buClr>
              <a:buFont typeface="+mj-lt"/>
              <a:buAutoNum type="arabicParenR"/>
            </a:pPr>
            <a:endParaRPr lang="en-US" dirty="0">
              <a:solidFill>
                <a:schemeClr val="bg1"/>
              </a:solidFill>
              <a:latin typeface="Metropolis Medium" panose="00000600000000000000" pitchFamily="50" charset="0"/>
            </a:endParaRPr>
          </a:p>
          <a:p>
            <a:pPr marL="342900" indent="-342900">
              <a:buClr>
                <a:schemeClr val="bg1"/>
              </a:buClr>
              <a:buFont typeface="+mj-lt"/>
              <a:buAutoNum type="arabicParenR"/>
            </a:pPr>
            <a:r>
              <a:rPr lang="en-US" dirty="0">
                <a:solidFill>
                  <a:srgbClr val="FFC000"/>
                </a:solidFill>
                <a:latin typeface="Metropolis Medium" panose="00000600000000000000" pitchFamily="50" charset="0"/>
              </a:rPr>
              <a:t>Customer satisfaction </a:t>
            </a:r>
            <a:r>
              <a:rPr lang="en-US" dirty="0">
                <a:solidFill>
                  <a:schemeClr val="bg1"/>
                </a:solidFill>
                <a:latin typeface="Metropolis Medium" panose="00000600000000000000" pitchFamily="50" charset="0"/>
              </a:rPr>
              <a:t>is based on shipping days.</a:t>
            </a:r>
          </a:p>
          <a:p>
            <a:endParaRPr lang="en-US" dirty="0">
              <a:solidFill>
                <a:schemeClr val="bg1"/>
              </a:solidFill>
              <a:latin typeface="Metropolis Medium" panose="00000600000000000000" pitchFamily="50" charset="0"/>
            </a:endParaRPr>
          </a:p>
          <a:p>
            <a:r>
              <a:rPr lang="en-US" u="sng" dirty="0">
                <a:solidFill>
                  <a:srgbClr val="FFC000"/>
                </a:solidFill>
                <a:latin typeface="Metropolis Medium" panose="00000600000000000000" pitchFamily="50" charset="0"/>
              </a:rPr>
              <a:t>Conclusion:</a:t>
            </a:r>
          </a:p>
          <a:p>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The observation suggests a </a:t>
            </a:r>
            <a:r>
              <a:rPr lang="en-US" dirty="0">
                <a:solidFill>
                  <a:srgbClr val="FFC000"/>
                </a:solidFill>
                <a:latin typeface="Metropolis Medium" panose="00000600000000000000" pitchFamily="50" charset="0"/>
              </a:rPr>
              <a:t>correlation</a:t>
            </a:r>
            <a:r>
              <a:rPr lang="en-US" dirty="0">
                <a:solidFill>
                  <a:schemeClr val="bg1"/>
                </a:solidFill>
                <a:latin typeface="Metropolis Medium" panose="00000600000000000000" pitchFamily="50" charset="0"/>
              </a:rPr>
              <a:t> between </a:t>
            </a:r>
            <a:r>
              <a:rPr lang="en-US" dirty="0">
                <a:solidFill>
                  <a:srgbClr val="FFC000"/>
                </a:solidFill>
                <a:latin typeface="Metropolis Medium" panose="00000600000000000000" pitchFamily="50" charset="0"/>
              </a:rPr>
              <a:t>shipping efficiency </a:t>
            </a:r>
            <a:r>
              <a:rPr lang="en-US" dirty="0">
                <a:solidFill>
                  <a:schemeClr val="bg1"/>
                </a:solidFill>
                <a:latin typeface="Metropolis Medium" panose="00000600000000000000" pitchFamily="50" charset="0"/>
              </a:rPr>
              <a:t>and </a:t>
            </a:r>
            <a:r>
              <a:rPr lang="en-US" dirty="0">
                <a:solidFill>
                  <a:srgbClr val="FFC000"/>
                </a:solidFill>
                <a:latin typeface="Metropolis Medium" panose="00000600000000000000" pitchFamily="50" charset="0"/>
              </a:rPr>
              <a:t>customer satisfaction</a:t>
            </a:r>
            <a:r>
              <a:rPr lang="en-US" dirty="0">
                <a:solidFill>
                  <a:schemeClr val="bg1"/>
                </a:solidFill>
                <a:latin typeface="Metropolis Medium" panose="00000600000000000000" pitchFamily="50" charset="0"/>
              </a:rPr>
              <a:t> levels.</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Businesses that can deliver orders more quickly tend to receive </a:t>
            </a:r>
            <a:r>
              <a:rPr lang="en-US" dirty="0">
                <a:solidFill>
                  <a:srgbClr val="FFC000"/>
                </a:solidFill>
                <a:latin typeface="Metropolis Medium" panose="00000600000000000000" pitchFamily="50" charset="0"/>
              </a:rPr>
              <a:t>higher review scores</a:t>
            </a:r>
            <a:r>
              <a:rPr lang="en-US" dirty="0">
                <a:solidFill>
                  <a:schemeClr val="bg1"/>
                </a:solidFill>
                <a:latin typeface="Metropolis Medium" panose="00000600000000000000" pitchFamily="50" charset="0"/>
              </a:rPr>
              <a:t>, indicating greater </a:t>
            </a:r>
            <a:r>
              <a:rPr lang="en-US" dirty="0">
                <a:solidFill>
                  <a:srgbClr val="FFC000"/>
                </a:solidFill>
                <a:latin typeface="Metropolis Medium" panose="00000600000000000000" pitchFamily="50" charset="0"/>
              </a:rPr>
              <a:t>customer satisfaction</a:t>
            </a:r>
            <a:r>
              <a:rPr lang="en-US" dirty="0">
                <a:solidFill>
                  <a:schemeClr val="bg1"/>
                </a:solidFill>
                <a:latin typeface="Metropolis Medium" panose="00000600000000000000" pitchFamily="50" charset="0"/>
              </a:rPr>
              <a:t>.</a:t>
            </a:r>
            <a:endParaRPr lang="en-IN" dirty="0">
              <a:solidFill>
                <a:schemeClr val="bg1"/>
              </a:solidFill>
              <a:latin typeface="Metropolis Medium" panose="00000600000000000000" pitchFamily="50" charset="0"/>
            </a:endParaRPr>
          </a:p>
        </p:txBody>
      </p:sp>
      <p:sp>
        <p:nvSpPr>
          <p:cNvPr id="9" name="Isosceles Triangle 8">
            <a:extLst>
              <a:ext uri="{FF2B5EF4-FFF2-40B4-BE49-F238E27FC236}">
                <a16:creationId xmlns:a16="http://schemas.microsoft.com/office/drawing/2014/main" id="{33C3D927-7099-431C-A3FF-BB54E1D1A26C}"/>
              </a:ext>
            </a:extLst>
          </p:cNvPr>
          <p:cNvSpPr/>
          <p:nvPr/>
        </p:nvSpPr>
        <p:spPr>
          <a:xfrm>
            <a:off x="11439525" y="0"/>
            <a:ext cx="752475" cy="6858000"/>
          </a:xfrm>
          <a:prstGeom prst="triangle">
            <a:avLst>
              <a:gd name="adj" fmla="val 10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60005653"/>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846E8-5366-4C70-9B1A-74B6115CDB7B}"/>
              </a:ext>
            </a:extLst>
          </p:cNvPr>
          <p:cNvSpPr txBox="1">
            <a:spLocks/>
          </p:cNvSpPr>
          <p:nvPr/>
        </p:nvSpPr>
        <p:spPr>
          <a:xfrm>
            <a:off x="1089321" y="2363600"/>
            <a:ext cx="10013358" cy="213079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8000" b="1" dirty="0">
                <a:latin typeface="Metropolis Medium" panose="00000600000000000000" pitchFamily="50" charset="0"/>
              </a:rPr>
              <a:t>DASHBOARD IMAGES</a:t>
            </a:r>
          </a:p>
        </p:txBody>
      </p:sp>
      <p:sp>
        <p:nvSpPr>
          <p:cNvPr id="6" name="Isosceles Triangle 5">
            <a:extLst>
              <a:ext uri="{FF2B5EF4-FFF2-40B4-BE49-F238E27FC236}">
                <a16:creationId xmlns:a16="http://schemas.microsoft.com/office/drawing/2014/main" id="{129EAC65-8FD9-423F-8E6F-E8D69F3D84DB}"/>
              </a:ext>
            </a:extLst>
          </p:cNvPr>
          <p:cNvSpPr/>
          <p:nvPr/>
        </p:nvSpPr>
        <p:spPr>
          <a:xfrm>
            <a:off x="11168109" y="0"/>
            <a:ext cx="1023891" cy="6858000"/>
          </a:xfrm>
          <a:prstGeom prst="triangle">
            <a:avLst>
              <a:gd name="adj" fmla="val 10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07817948"/>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83D43301-572C-4D86-A2FD-AAB5B971F709}"/>
              </a:ext>
            </a:extLst>
          </p:cNvPr>
          <p:cNvSpPr txBox="1">
            <a:spLocks/>
          </p:cNvSpPr>
          <p:nvPr/>
        </p:nvSpPr>
        <p:spPr>
          <a:xfrm>
            <a:off x="1302342" y="107576"/>
            <a:ext cx="9587315"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FF0000"/>
                </a:solidFill>
                <a:latin typeface="Metropolis Medium" panose="00000600000000000000" pitchFamily="50" charset="0"/>
              </a:rPr>
              <a:t>EXCEL DASHBOARD</a:t>
            </a:r>
          </a:p>
        </p:txBody>
      </p:sp>
      <p:pic>
        <p:nvPicPr>
          <p:cNvPr id="22" name="Picture 21">
            <a:extLst>
              <a:ext uri="{FF2B5EF4-FFF2-40B4-BE49-F238E27FC236}">
                <a16:creationId xmlns:a16="http://schemas.microsoft.com/office/drawing/2014/main" id="{10353051-895B-4CF2-B59F-8CC992E916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232" y="611759"/>
            <a:ext cx="11649534" cy="6108638"/>
          </a:xfrm>
          <a:prstGeom prst="rect">
            <a:avLst/>
          </a:prstGeom>
        </p:spPr>
      </p:pic>
    </p:spTree>
    <p:extLst>
      <p:ext uri="{BB962C8B-B14F-4D97-AF65-F5344CB8AC3E}">
        <p14:creationId xmlns:p14="http://schemas.microsoft.com/office/powerpoint/2010/main" val="265373944"/>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83D43301-572C-4D86-A2FD-AAB5B971F709}"/>
              </a:ext>
            </a:extLst>
          </p:cNvPr>
          <p:cNvSpPr txBox="1">
            <a:spLocks/>
          </p:cNvSpPr>
          <p:nvPr/>
        </p:nvSpPr>
        <p:spPr>
          <a:xfrm>
            <a:off x="1302342" y="107576"/>
            <a:ext cx="9587315"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A757FF"/>
                </a:solidFill>
                <a:latin typeface="Metropolis Medium" panose="00000600000000000000" pitchFamily="50" charset="0"/>
              </a:rPr>
              <a:t>TABLEAU DASHBOARD PAGE-1</a:t>
            </a:r>
          </a:p>
        </p:txBody>
      </p:sp>
      <p:pic>
        <p:nvPicPr>
          <p:cNvPr id="3" name="Picture 2">
            <a:extLst>
              <a:ext uri="{FF2B5EF4-FFF2-40B4-BE49-F238E27FC236}">
                <a16:creationId xmlns:a16="http://schemas.microsoft.com/office/drawing/2014/main" id="{64D8AEEB-00C1-467E-A577-7A0BE21356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50" y="595636"/>
            <a:ext cx="11239500" cy="6154788"/>
          </a:xfrm>
          <a:prstGeom prst="rect">
            <a:avLst/>
          </a:prstGeom>
        </p:spPr>
      </p:pic>
    </p:spTree>
    <p:extLst>
      <p:ext uri="{BB962C8B-B14F-4D97-AF65-F5344CB8AC3E}">
        <p14:creationId xmlns:p14="http://schemas.microsoft.com/office/powerpoint/2010/main" val="716676129"/>
      </p:ext>
    </p:extLst>
  </p:cSld>
  <p:clrMapOvr>
    <a:masterClrMapping/>
  </p:clrMapOvr>
  <mc:AlternateContent xmlns:mc="http://schemas.openxmlformats.org/markup-compatibility/2006" xmlns:p14="http://schemas.microsoft.com/office/powerpoint/2010/main">
    <mc:Choice Requires="p14">
      <p:transition spd="slow" p14:dur="2000">
        <p:push dir="u"/>
      </p:transition>
    </mc:Choice>
    <mc:Fallback xmlns="">
      <p:transition spd="slow">
        <p:push dir="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435AF9-7F09-4C95-AF0A-01698F912F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250" y="593384"/>
            <a:ext cx="11239500" cy="6157040"/>
          </a:xfrm>
          <a:prstGeom prst="rect">
            <a:avLst/>
          </a:prstGeom>
        </p:spPr>
      </p:pic>
      <p:sp>
        <p:nvSpPr>
          <p:cNvPr id="21" name="Title 1">
            <a:extLst>
              <a:ext uri="{FF2B5EF4-FFF2-40B4-BE49-F238E27FC236}">
                <a16:creationId xmlns:a16="http://schemas.microsoft.com/office/drawing/2014/main" id="{83D43301-572C-4D86-A2FD-AAB5B971F709}"/>
              </a:ext>
            </a:extLst>
          </p:cNvPr>
          <p:cNvSpPr txBox="1">
            <a:spLocks/>
          </p:cNvSpPr>
          <p:nvPr/>
        </p:nvSpPr>
        <p:spPr>
          <a:xfrm>
            <a:off x="1302342" y="107576"/>
            <a:ext cx="9587315"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A757FF"/>
                </a:solidFill>
                <a:latin typeface="Metropolis Medium" panose="00000600000000000000" pitchFamily="50" charset="0"/>
              </a:rPr>
              <a:t>TABLEAU DASHBOARD PAGE-2</a:t>
            </a:r>
          </a:p>
        </p:txBody>
      </p:sp>
    </p:spTree>
    <p:extLst>
      <p:ext uri="{BB962C8B-B14F-4D97-AF65-F5344CB8AC3E}">
        <p14:creationId xmlns:p14="http://schemas.microsoft.com/office/powerpoint/2010/main" val="1527230921"/>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83D43301-572C-4D86-A2FD-AAB5B971F709}"/>
              </a:ext>
            </a:extLst>
          </p:cNvPr>
          <p:cNvSpPr txBox="1">
            <a:spLocks/>
          </p:cNvSpPr>
          <p:nvPr/>
        </p:nvSpPr>
        <p:spPr>
          <a:xfrm>
            <a:off x="1302342" y="107576"/>
            <a:ext cx="9587315"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FFC000"/>
                </a:solidFill>
                <a:latin typeface="Metropolis Medium" panose="00000600000000000000" pitchFamily="50" charset="0"/>
              </a:rPr>
              <a:t>POWER BI DASHBOARD PAGE-1</a:t>
            </a:r>
          </a:p>
        </p:txBody>
      </p:sp>
      <p:pic>
        <p:nvPicPr>
          <p:cNvPr id="3" name="Picture 2">
            <a:extLst>
              <a:ext uri="{FF2B5EF4-FFF2-40B4-BE49-F238E27FC236}">
                <a16:creationId xmlns:a16="http://schemas.microsoft.com/office/drawing/2014/main" id="{789D59D1-B3D9-4523-B7B0-0D2472C4B58E}"/>
              </a:ext>
            </a:extLst>
          </p:cNvPr>
          <p:cNvPicPr>
            <a:picLocks noChangeAspect="1"/>
          </p:cNvPicPr>
          <p:nvPr/>
        </p:nvPicPr>
        <p:blipFill>
          <a:blip r:embed="rId2"/>
          <a:stretch>
            <a:fillRect/>
          </a:stretch>
        </p:blipFill>
        <p:spPr>
          <a:xfrm>
            <a:off x="651294" y="611759"/>
            <a:ext cx="10889412" cy="6052448"/>
          </a:xfrm>
          <a:prstGeom prst="rect">
            <a:avLst/>
          </a:prstGeom>
        </p:spPr>
      </p:pic>
    </p:spTree>
    <p:extLst>
      <p:ext uri="{BB962C8B-B14F-4D97-AF65-F5344CB8AC3E}">
        <p14:creationId xmlns:p14="http://schemas.microsoft.com/office/powerpoint/2010/main" val="1934850198"/>
      </p:ext>
    </p:extLst>
  </p:cSld>
  <p:clrMapOvr>
    <a:masterClrMapping/>
  </p:clrMapOvr>
  <mc:AlternateContent xmlns:mc="http://schemas.openxmlformats.org/markup-compatibility/2006" xmlns:p14="http://schemas.microsoft.com/office/powerpoint/2010/main">
    <mc:Choice Requires="p14">
      <p:transition spd="slow" p14:dur="2000">
        <p:push dir="u"/>
      </p:transition>
    </mc:Choice>
    <mc:Fallback xmlns="">
      <p:transition spd="slow">
        <p:push dir="u"/>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91E0DBF-0E5F-4D4D-9D53-DF634AD8891E}"/>
              </a:ext>
            </a:extLst>
          </p:cNvPr>
          <p:cNvPicPr>
            <a:picLocks noChangeAspect="1"/>
          </p:cNvPicPr>
          <p:nvPr/>
        </p:nvPicPr>
        <p:blipFill>
          <a:blip r:embed="rId2"/>
          <a:stretch>
            <a:fillRect/>
          </a:stretch>
        </p:blipFill>
        <p:spPr>
          <a:xfrm>
            <a:off x="651294" y="611759"/>
            <a:ext cx="10889412" cy="6060774"/>
          </a:xfrm>
          <a:prstGeom prst="rect">
            <a:avLst/>
          </a:prstGeom>
        </p:spPr>
      </p:pic>
      <p:sp>
        <p:nvSpPr>
          <p:cNvPr id="21" name="Title 1">
            <a:extLst>
              <a:ext uri="{FF2B5EF4-FFF2-40B4-BE49-F238E27FC236}">
                <a16:creationId xmlns:a16="http://schemas.microsoft.com/office/drawing/2014/main" id="{83D43301-572C-4D86-A2FD-AAB5B971F709}"/>
              </a:ext>
            </a:extLst>
          </p:cNvPr>
          <p:cNvSpPr txBox="1">
            <a:spLocks/>
          </p:cNvSpPr>
          <p:nvPr/>
        </p:nvSpPr>
        <p:spPr>
          <a:xfrm>
            <a:off x="1302342" y="107576"/>
            <a:ext cx="9587315"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FFC000"/>
                </a:solidFill>
                <a:latin typeface="Metropolis Medium" panose="00000600000000000000" pitchFamily="50" charset="0"/>
              </a:rPr>
              <a:t>POWER BI DASHBOARD PAGE-2</a:t>
            </a:r>
          </a:p>
        </p:txBody>
      </p:sp>
    </p:spTree>
    <p:extLst>
      <p:ext uri="{BB962C8B-B14F-4D97-AF65-F5344CB8AC3E}">
        <p14:creationId xmlns:p14="http://schemas.microsoft.com/office/powerpoint/2010/main" val="1816433427"/>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D4F1478-31B5-4711-ACEB-EDA7540402F7}"/>
              </a:ext>
            </a:extLst>
          </p:cNvPr>
          <p:cNvSpPr txBox="1">
            <a:spLocks/>
          </p:cNvSpPr>
          <p:nvPr/>
        </p:nvSpPr>
        <p:spPr>
          <a:xfrm>
            <a:off x="2927459" y="353236"/>
            <a:ext cx="6337074" cy="92212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FFC000"/>
                </a:solidFill>
                <a:latin typeface="Metropolis Medium" panose="00000600000000000000" pitchFamily="50" charset="0"/>
              </a:rPr>
              <a:t>INSIGHTS</a:t>
            </a:r>
          </a:p>
        </p:txBody>
      </p:sp>
      <p:sp>
        <p:nvSpPr>
          <p:cNvPr id="5" name="TextBox 4">
            <a:extLst>
              <a:ext uri="{FF2B5EF4-FFF2-40B4-BE49-F238E27FC236}">
                <a16:creationId xmlns:a16="http://schemas.microsoft.com/office/drawing/2014/main" id="{171D80A6-6158-4504-8018-D743A913D457}"/>
              </a:ext>
            </a:extLst>
          </p:cNvPr>
          <p:cNvSpPr txBox="1"/>
          <p:nvPr/>
        </p:nvSpPr>
        <p:spPr>
          <a:xfrm>
            <a:off x="1412908" y="1523935"/>
            <a:ext cx="9366175" cy="4401205"/>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bg1"/>
                </a:solidFill>
                <a:latin typeface="Metropolis Medium" panose="00000600000000000000" pitchFamily="50" charset="0"/>
              </a:rPr>
              <a:t>According to the data, </a:t>
            </a:r>
            <a:r>
              <a:rPr lang="en-US" sz="2000" dirty="0" err="1">
                <a:solidFill>
                  <a:schemeClr val="bg1"/>
                </a:solidFill>
                <a:latin typeface="Metropolis Medium" panose="00000600000000000000" pitchFamily="50" charset="0"/>
              </a:rPr>
              <a:t>Olist</a:t>
            </a:r>
            <a:r>
              <a:rPr lang="en-US" sz="2000" dirty="0">
                <a:solidFill>
                  <a:schemeClr val="bg1"/>
                </a:solidFill>
                <a:latin typeface="Metropolis Medium" panose="00000600000000000000" pitchFamily="50" charset="0"/>
              </a:rPr>
              <a:t> E-commerce has about 16.5M total sales &amp; has 3.5M  profit. Total customers are around 96k and total orders are about 105k.With about  90k orders being delivered, the company has 90% of delivery success rate. The average product rating is 4 star with product categories going as high as 4.8 star and as low as 2 star. Count of orders also varies in every quarter of the year. Weekend the sales are more than double that of weekday sales.</a:t>
            </a:r>
          </a:p>
          <a:p>
            <a:pPr marL="342900" indent="-342900">
              <a:buFont typeface="Arial" panose="020B0604020202020204" pitchFamily="34" charset="0"/>
              <a:buChar char="•"/>
            </a:pPr>
            <a:endParaRPr lang="en-US" sz="2000" dirty="0">
              <a:solidFill>
                <a:schemeClr val="bg1"/>
              </a:solidFill>
              <a:latin typeface="Metropolis Medium" panose="00000600000000000000" pitchFamily="50" charset="0"/>
            </a:endParaRPr>
          </a:p>
          <a:p>
            <a:pPr marL="342900" indent="-342900">
              <a:buFont typeface="Arial" panose="020B0604020202020204" pitchFamily="34" charset="0"/>
              <a:buChar char="•"/>
            </a:pPr>
            <a:r>
              <a:rPr lang="en-US" sz="2000" dirty="0">
                <a:solidFill>
                  <a:schemeClr val="bg1"/>
                </a:solidFill>
                <a:latin typeface="Metropolis Medium" panose="00000600000000000000" pitchFamily="50" charset="0"/>
              </a:rPr>
              <a:t>Insights from this analysis can help in making business decisions, such as focusing on the products customers are more interested in, improving product and service quality, and </a:t>
            </a:r>
            <a:r>
              <a:rPr lang="en-US" sz="2000" dirty="0" err="1">
                <a:solidFill>
                  <a:schemeClr val="bg1"/>
                </a:solidFill>
                <a:latin typeface="Metropolis Medium" panose="00000600000000000000" pitchFamily="50" charset="0"/>
              </a:rPr>
              <a:t>optimising</a:t>
            </a:r>
            <a:r>
              <a:rPr lang="en-US" sz="2000" dirty="0">
                <a:solidFill>
                  <a:schemeClr val="bg1"/>
                </a:solidFill>
                <a:latin typeface="Metropolis Medium" panose="00000600000000000000" pitchFamily="50" charset="0"/>
              </a:rPr>
              <a:t> marketing in provinces with high total sales. In addition this analysis also provides an overview of customer consumption trends and patterns that can be used to direct further business strategies.</a:t>
            </a:r>
          </a:p>
        </p:txBody>
      </p:sp>
    </p:spTree>
    <p:extLst>
      <p:ext uri="{BB962C8B-B14F-4D97-AF65-F5344CB8AC3E}">
        <p14:creationId xmlns:p14="http://schemas.microsoft.com/office/powerpoint/2010/main" val="3487458517"/>
      </p:ext>
    </p:extLst>
  </p:cSld>
  <p:clrMapOvr>
    <a:masterClrMapping/>
  </p:clrMapOvr>
  <mc:AlternateContent xmlns:mc="http://schemas.openxmlformats.org/markup-compatibility/2006" xmlns:p14="http://schemas.microsoft.com/office/powerpoint/2010/main">
    <mc:Choice Requires="p14">
      <p:transition spd="slow" p14:dur="2000">
        <p:push dir="u"/>
      </p:transition>
    </mc:Choice>
    <mc:Fallback xmlns="">
      <p:transition spd="slow">
        <p:push dir="u"/>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D4F1478-31B5-4711-ACEB-EDA7540402F7}"/>
              </a:ext>
            </a:extLst>
          </p:cNvPr>
          <p:cNvSpPr txBox="1">
            <a:spLocks/>
          </p:cNvSpPr>
          <p:nvPr/>
        </p:nvSpPr>
        <p:spPr>
          <a:xfrm>
            <a:off x="2927459" y="353236"/>
            <a:ext cx="6337074" cy="92212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FFC000"/>
                </a:solidFill>
                <a:latin typeface="Metropolis Medium" panose="00000600000000000000" pitchFamily="50" charset="0"/>
              </a:rPr>
              <a:t>RECOMMENDATIONS</a:t>
            </a:r>
          </a:p>
        </p:txBody>
      </p:sp>
      <p:sp>
        <p:nvSpPr>
          <p:cNvPr id="5" name="TextBox 4">
            <a:extLst>
              <a:ext uri="{FF2B5EF4-FFF2-40B4-BE49-F238E27FC236}">
                <a16:creationId xmlns:a16="http://schemas.microsoft.com/office/drawing/2014/main" id="{171D80A6-6158-4504-8018-D743A913D457}"/>
              </a:ext>
            </a:extLst>
          </p:cNvPr>
          <p:cNvSpPr txBox="1"/>
          <p:nvPr/>
        </p:nvSpPr>
        <p:spPr>
          <a:xfrm>
            <a:off x="1412908" y="1275359"/>
            <a:ext cx="9366175" cy="5324535"/>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bg1"/>
                </a:solidFill>
                <a:latin typeface="Metropolis Medium" panose="00000600000000000000" pitchFamily="50" charset="0"/>
              </a:rPr>
              <a:t>Regularly monitor and analyze customer reviews to gain insights in product quality and identify areas for improvement. Dashboards can be used to identify patterns in customer reviews. This will provide a data –driven approach to enhance customer experience.</a:t>
            </a:r>
          </a:p>
          <a:p>
            <a:endParaRPr lang="en-US" sz="2000" dirty="0">
              <a:solidFill>
                <a:schemeClr val="bg1"/>
              </a:solidFill>
              <a:latin typeface="Metropolis Medium" panose="00000600000000000000" pitchFamily="50" charset="0"/>
            </a:endParaRPr>
          </a:p>
          <a:p>
            <a:pPr marL="342900" indent="-342900">
              <a:buFont typeface="Arial" panose="020B0604020202020204" pitchFamily="34" charset="0"/>
              <a:buChar char="•"/>
            </a:pPr>
            <a:r>
              <a:rPr lang="en-US" sz="2000" dirty="0">
                <a:solidFill>
                  <a:schemeClr val="bg1"/>
                </a:solidFill>
                <a:latin typeface="Metropolis Medium" panose="00000600000000000000" pitchFamily="50" charset="0"/>
              </a:rPr>
              <a:t>Investigate delivery delays and undelivered orders. Analyzing geographic locations could bring insights about certain challenges with demographic, accessibility  and possible route optimization. Tracking fleet performance with the use of telematics can identify issues before they become a problem.</a:t>
            </a:r>
          </a:p>
          <a:p>
            <a:endParaRPr lang="en-US" sz="2000" dirty="0">
              <a:solidFill>
                <a:schemeClr val="bg1"/>
              </a:solidFill>
              <a:latin typeface="Metropolis Medium" panose="00000600000000000000" pitchFamily="50" charset="0"/>
            </a:endParaRPr>
          </a:p>
          <a:p>
            <a:pPr marL="342900" indent="-342900">
              <a:buFont typeface="Arial" panose="020B0604020202020204" pitchFamily="34" charset="0"/>
              <a:buChar char="•"/>
            </a:pPr>
            <a:r>
              <a:rPr lang="en-US" sz="2000" dirty="0">
                <a:solidFill>
                  <a:schemeClr val="bg1"/>
                </a:solidFill>
                <a:latin typeface="Metropolis Medium" panose="00000600000000000000" pitchFamily="50" charset="0"/>
              </a:rPr>
              <a:t>Providing a proper shipment tracking system aids in having clear and concise communications between customer, sellers and couriers. Regular updates can set proper expectations among customers and specific delivery instructions of customers can be properly accommodated. By establishing trust and communications, both parties can work together to resolve any issue that may arise.</a:t>
            </a:r>
          </a:p>
        </p:txBody>
      </p:sp>
    </p:spTree>
    <p:extLst>
      <p:ext uri="{BB962C8B-B14F-4D97-AF65-F5344CB8AC3E}">
        <p14:creationId xmlns:p14="http://schemas.microsoft.com/office/powerpoint/2010/main" val="4061387817"/>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846E8-5366-4C70-9B1A-74B6115CDB7B}"/>
              </a:ext>
            </a:extLst>
          </p:cNvPr>
          <p:cNvSpPr txBox="1">
            <a:spLocks/>
          </p:cNvSpPr>
          <p:nvPr/>
        </p:nvSpPr>
        <p:spPr>
          <a:xfrm>
            <a:off x="2673943" y="103327"/>
            <a:ext cx="6844114" cy="74568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solidFill>
                  <a:srgbClr val="FFC000"/>
                </a:solidFill>
                <a:latin typeface="Metropolis Medium" panose="00000600000000000000" pitchFamily="50" charset="0"/>
              </a:rPr>
              <a:t>TABLE OF CONTENTS</a:t>
            </a:r>
            <a:endParaRPr lang="en-US" sz="3600" b="1" dirty="0">
              <a:solidFill>
                <a:schemeClr val="bg1"/>
              </a:solidFill>
              <a:latin typeface="Metropolis Medium" panose="00000600000000000000" pitchFamily="50" charset="0"/>
            </a:endParaRPr>
          </a:p>
        </p:txBody>
      </p:sp>
      <p:sp>
        <p:nvSpPr>
          <p:cNvPr id="3" name="TextBox 2">
            <a:extLst>
              <a:ext uri="{FF2B5EF4-FFF2-40B4-BE49-F238E27FC236}">
                <a16:creationId xmlns:a16="http://schemas.microsoft.com/office/drawing/2014/main" id="{43994257-E68C-4572-AA58-0E45B97464C3}"/>
              </a:ext>
            </a:extLst>
          </p:cNvPr>
          <p:cNvSpPr txBox="1"/>
          <p:nvPr/>
        </p:nvSpPr>
        <p:spPr>
          <a:xfrm>
            <a:off x="3121617" y="871498"/>
            <a:ext cx="9137058" cy="5847755"/>
          </a:xfrm>
          <a:prstGeom prst="rect">
            <a:avLst/>
          </a:prstGeom>
          <a:noFill/>
        </p:spPr>
        <p:txBody>
          <a:bodyPr wrap="square" rtlCol="0">
            <a:spAutoFit/>
          </a:bodyPr>
          <a:lstStyle/>
          <a:p>
            <a:r>
              <a:rPr lang="en-US" sz="2200" dirty="0">
                <a:solidFill>
                  <a:schemeClr val="bg1"/>
                </a:solidFill>
                <a:latin typeface="Metropolis Medium" panose="00000600000000000000" pitchFamily="50" charset="0"/>
              </a:rPr>
              <a:t>INTRODUCTION</a:t>
            </a:r>
          </a:p>
          <a:p>
            <a:endParaRPr lang="en-US" sz="2200" dirty="0">
              <a:solidFill>
                <a:schemeClr val="bg1"/>
              </a:solidFill>
              <a:latin typeface="Metropolis Medium" panose="00000600000000000000" pitchFamily="50" charset="0"/>
            </a:endParaRPr>
          </a:p>
          <a:p>
            <a:r>
              <a:rPr lang="en-US" sz="2200" dirty="0">
                <a:solidFill>
                  <a:schemeClr val="bg1"/>
                </a:solidFill>
                <a:latin typeface="Metropolis Medium" panose="00000600000000000000" pitchFamily="50" charset="0"/>
              </a:rPr>
              <a:t>DATSETS</a:t>
            </a:r>
          </a:p>
          <a:p>
            <a:endParaRPr lang="en-US" sz="2200" dirty="0">
              <a:solidFill>
                <a:schemeClr val="bg1"/>
              </a:solidFill>
              <a:latin typeface="Metropolis Medium" panose="00000600000000000000" pitchFamily="50" charset="0"/>
            </a:endParaRPr>
          </a:p>
          <a:p>
            <a:r>
              <a:rPr lang="en-US" sz="2200" dirty="0">
                <a:solidFill>
                  <a:schemeClr val="bg1"/>
                </a:solidFill>
                <a:latin typeface="Metropolis Medium" panose="00000600000000000000" pitchFamily="50" charset="0"/>
              </a:rPr>
              <a:t>PROJECT PROCESS</a:t>
            </a:r>
          </a:p>
          <a:p>
            <a:endParaRPr lang="en-US" sz="2200" dirty="0">
              <a:solidFill>
                <a:schemeClr val="bg1"/>
              </a:solidFill>
              <a:latin typeface="Metropolis Medium" panose="00000600000000000000" pitchFamily="50" charset="0"/>
            </a:endParaRPr>
          </a:p>
          <a:p>
            <a:r>
              <a:rPr lang="en-US" sz="2200" dirty="0">
                <a:solidFill>
                  <a:schemeClr val="bg1"/>
                </a:solidFill>
                <a:latin typeface="Metropolis Medium" panose="00000600000000000000" pitchFamily="50" charset="0"/>
              </a:rPr>
              <a:t>TOOLS USED FOR ANALYSIS</a:t>
            </a:r>
          </a:p>
          <a:p>
            <a:endParaRPr lang="en-US" sz="2200" dirty="0">
              <a:solidFill>
                <a:schemeClr val="bg1"/>
              </a:solidFill>
              <a:latin typeface="Metropolis Medium" panose="00000600000000000000" pitchFamily="50" charset="0"/>
            </a:endParaRPr>
          </a:p>
          <a:p>
            <a:r>
              <a:rPr lang="en-US" sz="2200" dirty="0">
                <a:solidFill>
                  <a:schemeClr val="bg1"/>
                </a:solidFill>
                <a:latin typeface="Metropolis Medium" panose="00000600000000000000" pitchFamily="50" charset="0"/>
              </a:rPr>
              <a:t>KPI’S </a:t>
            </a:r>
          </a:p>
          <a:p>
            <a:endParaRPr lang="en-US" sz="2200" dirty="0">
              <a:solidFill>
                <a:schemeClr val="bg1"/>
              </a:solidFill>
              <a:latin typeface="Metropolis Medium" panose="00000600000000000000" pitchFamily="50" charset="0"/>
            </a:endParaRPr>
          </a:p>
          <a:p>
            <a:r>
              <a:rPr lang="en-US" sz="2200" dirty="0">
                <a:solidFill>
                  <a:schemeClr val="bg1"/>
                </a:solidFill>
                <a:latin typeface="Metropolis Medium" panose="00000600000000000000" pitchFamily="50" charset="0"/>
              </a:rPr>
              <a:t>DASHBOARD IMAGES (EXCEL, TABLEAU, POWER BI)</a:t>
            </a:r>
          </a:p>
          <a:p>
            <a:endParaRPr lang="en-US" sz="2200" dirty="0">
              <a:solidFill>
                <a:schemeClr val="bg1"/>
              </a:solidFill>
              <a:latin typeface="Metropolis Medium" panose="00000600000000000000" pitchFamily="50" charset="0"/>
            </a:endParaRPr>
          </a:p>
          <a:p>
            <a:r>
              <a:rPr lang="en-US" sz="2200" dirty="0">
                <a:solidFill>
                  <a:schemeClr val="bg1"/>
                </a:solidFill>
                <a:latin typeface="Metropolis Medium" panose="00000600000000000000" pitchFamily="50" charset="0"/>
              </a:rPr>
              <a:t>INSIGHTS</a:t>
            </a:r>
          </a:p>
          <a:p>
            <a:endParaRPr lang="en-US" sz="2200" dirty="0">
              <a:solidFill>
                <a:schemeClr val="bg1"/>
              </a:solidFill>
              <a:latin typeface="Metropolis Medium" panose="00000600000000000000" pitchFamily="50" charset="0"/>
            </a:endParaRPr>
          </a:p>
          <a:p>
            <a:r>
              <a:rPr lang="en-US" sz="2200" dirty="0">
                <a:solidFill>
                  <a:schemeClr val="bg1"/>
                </a:solidFill>
                <a:latin typeface="Metropolis Medium" panose="00000600000000000000" pitchFamily="50" charset="0"/>
              </a:rPr>
              <a:t>RECOMMENDATIONS</a:t>
            </a:r>
          </a:p>
          <a:p>
            <a:endParaRPr lang="en-US" sz="2200" dirty="0">
              <a:solidFill>
                <a:schemeClr val="bg1"/>
              </a:solidFill>
              <a:latin typeface="Metropolis Medium" panose="00000600000000000000" pitchFamily="50" charset="0"/>
            </a:endParaRPr>
          </a:p>
          <a:p>
            <a:r>
              <a:rPr lang="en-US" sz="2200" dirty="0">
                <a:solidFill>
                  <a:schemeClr val="bg1"/>
                </a:solidFill>
                <a:latin typeface="Metropolis Medium" panose="00000600000000000000" pitchFamily="50" charset="0"/>
              </a:rPr>
              <a:t>CONCLUSION</a:t>
            </a:r>
          </a:p>
        </p:txBody>
      </p:sp>
      <p:sp>
        <p:nvSpPr>
          <p:cNvPr id="5" name="TextBox 4">
            <a:extLst>
              <a:ext uri="{FF2B5EF4-FFF2-40B4-BE49-F238E27FC236}">
                <a16:creationId xmlns:a16="http://schemas.microsoft.com/office/drawing/2014/main" id="{4F29DEDC-71B2-4E08-9C8E-8074C0B2875C}"/>
              </a:ext>
            </a:extLst>
          </p:cNvPr>
          <p:cNvSpPr txBox="1"/>
          <p:nvPr/>
        </p:nvSpPr>
        <p:spPr>
          <a:xfrm>
            <a:off x="2413297" y="761011"/>
            <a:ext cx="1092792" cy="584775"/>
          </a:xfrm>
          <a:prstGeom prst="rect">
            <a:avLst/>
          </a:prstGeom>
          <a:noFill/>
        </p:spPr>
        <p:txBody>
          <a:bodyPr wrap="square" rtlCol="0">
            <a:spAutoFit/>
          </a:bodyPr>
          <a:lstStyle/>
          <a:p>
            <a:r>
              <a:rPr lang="en-US" sz="3200" dirty="0">
                <a:solidFill>
                  <a:srgbClr val="FFC000"/>
                </a:solidFill>
                <a:latin typeface="Metropolis Medium" panose="00000600000000000000" pitchFamily="50" charset="0"/>
              </a:rPr>
              <a:t>01</a:t>
            </a:r>
            <a:endParaRPr lang="en-IN" sz="3200" dirty="0">
              <a:solidFill>
                <a:srgbClr val="FFC000"/>
              </a:solidFill>
              <a:latin typeface="Metropolis Medium" panose="00000600000000000000" pitchFamily="50" charset="0"/>
            </a:endParaRPr>
          </a:p>
        </p:txBody>
      </p:sp>
      <p:cxnSp>
        <p:nvCxnSpPr>
          <p:cNvPr id="9" name="Straight Connector 8">
            <a:extLst>
              <a:ext uri="{FF2B5EF4-FFF2-40B4-BE49-F238E27FC236}">
                <a16:creationId xmlns:a16="http://schemas.microsoft.com/office/drawing/2014/main" id="{C4163181-D67C-4837-9C99-E0C7E7712833}"/>
              </a:ext>
            </a:extLst>
          </p:cNvPr>
          <p:cNvCxnSpPr/>
          <p:nvPr/>
        </p:nvCxnSpPr>
        <p:spPr>
          <a:xfrm>
            <a:off x="2262291" y="1421389"/>
            <a:ext cx="88963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AE7518C-8912-44AA-B27C-7728539F3F65}"/>
              </a:ext>
            </a:extLst>
          </p:cNvPr>
          <p:cNvSpPr txBox="1"/>
          <p:nvPr/>
        </p:nvSpPr>
        <p:spPr>
          <a:xfrm>
            <a:off x="2413297" y="1471853"/>
            <a:ext cx="1092792" cy="584775"/>
          </a:xfrm>
          <a:prstGeom prst="rect">
            <a:avLst/>
          </a:prstGeom>
          <a:noFill/>
        </p:spPr>
        <p:txBody>
          <a:bodyPr wrap="square" rtlCol="0">
            <a:spAutoFit/>
          </a:bodyPr>
          <a:lstStyle/>
          <a:p>
            <a:r>
              <a:rPr lang="en-US" sz="3200" dirty="0">
                <a:solidFill>
                  <a:srgbClr val="FFC000"/>
                </a:solidFill>
                <a:latin typeface="Metropolis Medium" panose="00000600000000000000" pitchFamily="50" charset="0"/>
              </a:rPr>
              <a:t>02</a:t>
            </a:r>
            <a:endParaRPr lang="en-IN" sz="3200" dirty="0">
              <a:solidFill>
                <a:srgbClr val="FFC000"/>
              </a:solidFill>
              <a:latin typeface="Metropolis Medium" panose="00000600000000000000" pitchFamily="50" charset="0"/>
            </a:endParaRPr>
          </a:p>
        </p:txBody>
      </p:sp>
      <p:cxnSp>
        <p:nvCxnSpPr>
          <p:cNvPr id="19" name="Straight Connector 18">
            <a:extLst>
              <a:ext uri="{FF2B5EF4-FFF2-40B4-BE49-F238E27FC236}">
                <a16:creationId xmlns:a16="http://schemas.microsoft.com/office/drawing/2014/main" id="{EDA65508-9091-4E33-AD3A-D82439B355E1}"/>
              </a:ext>
            </a:extLst>
          </p:cNvPr>
          <p:cNvCxnSpPr/>
          <p:nvPr/>
        </p:nvCxnSpPr>
        <p:spPr>
          <a:xfrm>
            <a:off x="2271759" y="2092235"/>
            <a:ext cx="88963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A53B4392-3C11-4F54-BF58-9688117F42A0}"/>
              </a:ext>
            </a:extLst>
          </p:cNvPr>
          <p:cNvSpPr txBox="1"/>
          <p:nvPr/>
        </p:nvSpPr>
        <p:spPr>
          <a:xfrm>
            <a:off x="2413297" y="2140613"/>
            <a:ext cx="1092792" cy="584775"/>
          </a:xfrm>
          <a:prstGeom prst="rect">
            <a:avLst/>
          </a:prstGeom>
          <a:noFill/>
        </p:spPr>
        <p:txBody>
          <a:bodyPr wrap="square" rtlCol="0">
            <a:spAutoFit/>
          </a:bodyPr>
          <a:lstStyle/>
          <a:p>
            <a:r>
              <a:rPr lang="en-US" sz="3200" dirty="0">
                <a:solidFill>
                  <a:srgbClr val="FFC000"/>
                </a:solidFill>
                <a:latin typeface="Metropolis Medium" panose="00000600000000000000" pitchFamily="50" charset="0"/>
              </a:rPr>
              <a:t>03</a:t>
            </a:r>
            <a:endParaRPr lang="en-IN" sz="3200" dirty="0">
              <a:solidFill>
                <a:srgbClr val="FFC000"/>
              </a:solidFill>
              <a:latin typeface="Metropolis Medium" panose="00000600000000000000" pitchFamily="50" charset="0"/>
            </a:endParaRPr>
          </a:p>
        </p:txBody>
      </p:sp>
      <p:cxnSp>
        <p:nvCxnSpPr>
          <p:cNvPr id="23" name="Straight Connector 22">
            <a:extLst>
              <a:ext uri="{FF2B5EF4-FFF2-40B4-BE49-F238E27FC236}">
                <a16:creationId xmlns:a16="http://schemas.microsoft.com/office/drawing/2014/main" id="{B2BB1624-06B7-4F30-9B64-C588405A2D64}"/>
              </a:ext>
            </a:extLst>
          </p:cNvPr>
          <p:cNvCxnSpPr/>
          <p:nvPr/>
        </p:nvCxnSpPr>
        <p:spPr>
          <a:xfrm>
            <a:off x="2271759" y="2741991"/>
            <a:ext cx="88963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532E740-E126-4297-A662-1647DEB4EE33}"/>
              </a:ext>
            </a:extLst>
          </p:cNvPr>
          <p:cNvSpPr txBox="1"/>
          <p:nvPr/>
        </p:nvSpPr>
        <p:spPr>
          <a:xfrm>
            <a:off x="2413297" y="2788034"/>
            <a:ext cx="1092792" cy="584775"/>
          </a:xfrm>
          <a:prstGeom prst="rect">
            <a:avLst/>
          </a:prstGeom>
          <a:noFill/>
        </p:spPr>
        <p:txBody>
          <a:bodyPr wrap="square" rtlCol="0">
            <a:spAutoFit/>
          </a:bodyPr>
          <a:lstStyle/>
          <a:p>
            <a:r>
              <a:rPr lang="en-US" sz="3200" dirty="0">
                <a:solidFill>
                  <a:srgbClr val="FFC000"/>
                </a:solidFill>
                <a:latin typeface="Metropolis Medium" panose="00000600000000000000" pitchFamily="50" charset="0"/>
              </a:rPr>
              <a:t>04</a:t>
            </a:r>
            <a:endParaRPr lang="en-IN" sz="3200" dirty="0">
              <a:solidFill>
                <a:srgbClr val="FFC000"/>
              </a:solidFill>
              <a:latin typeface="Metropolis Medium" panose="00000600000000000000" pitchFamily="50" charset="0"/>
            </a:endParaRPr>
          </a:p>
        </p:txBody>
      </p:sp>
      <p:cxnSp>
        <p:nvCxnSpPr>
          <p:cNvPr id="25" name="Straight Connector 24">
            <a:extLst>
              <a:ext uri="{FF2B5EF4-FFF2-40B4-BE49-F238E27FC236}">
                <a16:creationId xmlns:a16="http://schemas.microsoft.com/office/drawing/2014/main" id="{E380B7C0-EA9B-4269-8CB9-15F43092D09B}"/>
              </a:ext>
            </a:extLst>
          </p:cNvPr>
          <p:cNvCxnSpPr/>
          <p:nvPr/>
        </p:nvCxnSpPr>
        <p:spPr>
          <a:xfrm>
            <a:off x="2262291" y="3429000"/>
            <a:ext cx="88963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3310BE6D-A19A-4216-851A-A65D98D9F02B}"/>
              </a:ext>
            </a:extLst>
          </p:cNvPr>
          <p:cNvSpPr txBox="1"/>
          <p:nvPr/>
        </p:nvSpPr>
        <p:spPr>
          <a:xfrm>
            <a:off x="2413297" y="3476683"/>
            <a:ext cx="1092792" cy="584775"/>
          </a:xfrm>
          <a:prstGeom prst="rect">
            <a:avLst/>
          </a:prstGeom>
          <a:noFill/>
        </p:spPr>
        <p:txBody>
          <a:bodyPr wrap="square" rtlCol="0">
            <a:spAutoFit/>
          </a:bodyPr>
          <a:lstStyle/>
          <a:p>
            <a:r>
              <a:rPr lang="en-US" sz="3200" dirty="0">
                <a:solidFill>
                  <a:srgbClr val="FFC000"/>
                </a:solidFill>
                <a:latin typeface="Metropolis Medium" panose="00000600000000000000" pitchFamily="50" charset="0"/>
              </a:rPr>
              <a:t>05</a:t>
            </a:r>
            <a:endParaRPr lang="en-IN" sz="3200" dirty="0">
              <a:solidFill>
                <a:srgbClr val="FFC000"/>
              </a:solidFill>
              <a:latin typeface="Metropolis Medium" panose="00000600000000000000" pitchFamily="50" charset="0"/>
            </a:endParaRPr>
          </a:p>
        </p:txBody>
      </p:sp>
      <p:cxnSp>
        <p:nvCxnSpPr>
          <p:cNvPr id="27" name="Straight Connector 26">
            <a:extLst>
              <a:ext uri="{FF2B5EF4-FFF2-40B4-BE49-F238E27FC236}">
                <a16:creationId xmlns:a16="http://schemas.microsoft.com/office/drawing/2014/main" id="{4ECEEB43-81E3-4883-8136-D5DCF03AAF37}"/>
              </a:ext>
            </a:extLst>
          </p:cNvPr>
          <p:cNvCxnSpPr/>
          <p:nvPr/>
        </p:nvCxnSpPr>
        <p:spPr>
          <a:xfrm>
            <a:off x="2252489" y="4061458"/>
            <a:ext cx="88963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A261CF2-FAD5-4381-879E-53BAB716C553}"/>
              </a:ext>
            </a:extLst>
          </p:cNvPr>
          <p:cNvSpPr txBox="1"/>
          <p:nvPr/>
        </p:nvSpPr>
        <p:spPr>
          <a:xfrm>
            <a:off x="2413297" y="4151950"/>
            <a:ext cx="1092792" cy="584775"/>
          </a:xfrm>
          <a:prstGeom prst="rect">
            <a:avLst/>
          </a:prstGeom>
          <a:noFill/>
        </p:spPr>
        <p:txBody>
          <a:bodyPr wrap="square" rtlCol="0">
            <a:spAutoFit/>
          </a:bodyPr>
          <a:lstStyle/>
          <a:p>
            <a:r>
              <a:rPr lang="en-US" sz="3200" dirty="0">
                <a:solidFill>
                  <a:srgbClr val="FFC000"/>
                </a:solidFill>
                <a:latin typeface="Metropolis Medium" panose="00000600000000000000" pitchFamily="50" charset="0"/>
              </a:rPr>
              <a:t>06</a:t>
            </a:r>
            <a:endParaRPr lang="en-IN" sz="3200" dirty="0">
              <a:solidFill>
                <a:srgbClr val="FFC000"/>
              </a:solidFill>
              <a:latin typeface="Metropolis Medium" panose="00000600000000000000" pitchFamily="50" charset="0"/>
            </a:endParaRPr>
          </a:p>
        </p:txBody>
      </p:sp>
      <p:cxnSp>
        <p:nvCxnSpPr>
          <p:cNvPr id="29" name="Straight Connector 28">
            <a:extLst>
              <a:ext uri="{FF2B5EF4-FFF2-40B4-BE49-F238E27FC236}">
                <a16:creationId xmlns:a16="http://schemas.microsoft.com/office/drawing/2014/main" id="{76A84F00-B778-4B5D-BE7D-643211745444}"/>
              </a:ext>
            </a:extLst>
          </p:cNvPr>
          <p:cNvCxnSpPr/>
          <p:nvPr/>
        </p:nvCxnSpPr>
        <p:spPr>
          <a:xfrm>
            <a:off x="2271759" y="4740942"/>
            <a:ext cx="88963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673B3BFD-4CC8-4C62-85FE-C331A6B84B09}"/>
              </a:ext>
            </a:extLst>
          </p:cNvPr>
          <p:cNvSpPr txBox="1"/>
          <p:nvPr/>
        </p:nvSpPr>
        <p:spPr>
          <a:xfrm>
            <a:off x="2413297" y="4811919"/>
            <a:ext cx="1092792" cy="584775"/>
          </a:xfrm>
          <a:prstGeom prst="rect">
            <a:avLst/>
          </a:prstGeom>
          <a:noFill/>
        </p:spPr>
        <p:txBody>
          <a:bodyPr wrap="square" rtlCol="0">
            <a:spAutoFit/>
          </a:bodyPr>
          <a:lstStyle/>
          <a:p>
            <a:r>
              <a:rPr lang="en-US" sz="3200" dirty="0">
                <a:solidFill>
                  <a:srgbClr val="FFC000"/>
                </a:solidFill>
                <a:latin typeface="Metropolis Medium" panose="00000600000000000000" pitchFamily="50" charset="0"/>
              </a:rPr>
              <a:t>07</a:t>
            </a:r>
            <a:endParaRPr lang="en-IN" sz="3200" dirty="0">
              <a:solidFill>
                <a:srgbClr val="FFC000"/>
              </a:solidFill>
              <a:latin typeface="Metropolis Medium" panose="00000600000000000000" pitchFamily="50" charset="0"/>
            </a:endParaRPr>
          </a:p>
        </p:txBody>
      </p:sp>
      <p:cxnSp>
        <p:nvCxnSpPr>
          <p:cNvPr id="31" name="Straight Connector 30">
            <a:extLst>
              <a:ext uri="{FF2B5EF4-FFF2-40B4-BE49-F238E27FC236}">
                <a16:creationId xmlns:a16="http://schemas.microsoft.com/office/drawing/2014/main" id="{48D13D58-44C0-4EAC-8930-430450325A6E}"/>
              </a:ext>
            </a:extLst>
          </p:cNvPr>
          <p:cNvCxnSpPr/>
          <p:nvPr/>
        </p:nvCxnSpPr>
        <p:spPr>
          <a:xfrm>
            <a:off x="2271759" y="5440174"/>
            <a:ext cx="88963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514842E1-E1F5-483D-8A9C-C0FC167FAAE4}"/>
              </a:ext>
            </a:extLst>
          </p:cNvPr>
          <p:cNvSpPr txBox="1"/>
          <p:nvPr/>
        </p:nvSpPr>
        <p:spPr>
          <a:xfrm>
            <a:off x="2413297" y="5470142"/>
            <a:ext cx="1092792" cy="584775"/>
          </a:xfrm>
          <a:prstGeom prst="rect">
            <a:avLst/>
          </a:prstGeom>
          <a:noFill/>
        </p:spPr>
        <p:txBody>
          <a:bodyPr wrap="square" rtlCol="0">
            <a:spAutoFit/>
          </a:bodyPr>
          <a:lstStyle/>
          <a:p>
            <a:r>
              <a:rPr lang="en-US" sz="3200" dirty="0">
                <a:solidFill>
                  <a:srgbClr val="FFC000"/>
                </a:solidFill>
                <a:latin typeface="Metropolis Medium" panose="00000600000000000000" pitchFamily="50" charset="0"/>
              </a:rPr>
              <a:t>08</a:t>
            </a:r>
            <a:endParaRPr lang="en-IN" sz="3200" dirty="0">
              <a:solidFill>
                <a:srgbClr val="FFC000"/>
              </a:solidFill>
              <a:latin typeface="Metropolis Medium" panose="00000600000000000000" pitchFamily="50" charset="0"/>
            </a:endParaRPr>
          </a:p>
        </p:txBody>
      </p:sp>
      <p:cxnSp>
        <p:nvCxnSpPr>
          <p:cNvPr id="33" name="Straight Connector 32">
            <a:extLst>
              <a:ext uri="{FF2B5EF4-FFF2-40B4-BE49-F238E27FC236}">
                <a16:creationId xmlns:a16="http://schemas.microsoft.com/office/drawing/2014/main" id="{5F46558E-C263-4BEC-BFC4-02E08EF46440}"/>
              </a:ext>
            </a:extLst>
          </p:cNvPr>
          <p:cNvCxnSpPr/>
          <p:nvPr/>
        </p:nvCxnSpPr>
        <p:spPr>
          <a:xfrm>
            <a:off x="2252574" y="6084884"/>
            <a:ext cx="88963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FB4E406-4DEF-4D48-B12E-99408C39E6A3}"/>
              </a:ext>
            </a:extLst>
          </p:cNvPr>
          <p:cNvCxnSpPr/>
          <p:nvPr/>
        </p:nvCxnSpPr>
        <p:spPr>
          <a:xfrm>
            <a:off x="2271759" y="6719253"/>
            <a:ext cx="8896350"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F41F204-B77E-4DCC-8469-FAA17B7DFE5E}"/>
              </a:ext>
            </a:extLst>
          </p:cNvPr>
          <p:cNvSpPr txBox="1"/>
          <p:nvPr/>
        </p:nvSpPr>
        <p:spPr>
          <a:xfrm>
            <a:off x="2413297" y="6135476"/>
            <a:ext cx="1092792" cy="584775"/>
          </a:xfrm>
          <a:prstGeom prst="rect">
            <a:avLst/>
          </a:prstGeom>
          <a:noFill/>
        </p:spPr>
        <p:txBody>
          <a:bodyPr wrap="square" rtlCol="0">
            <a:spAutoFit/>
          </a:bodyPr>
          <a:lstStyle/>
          <a:p>
            <a:r>
              <a:rPr lang="en-US" sz="3200" dirty="0">
                <a:solidFill>
                  <a:srgbClr val="FFC000"/>
                </a:solidFill>
                <a:latin typeface="Metropolis Medium" panose="00000600000000000000" pitchFamily="50" charset="0"/>
              </a:rPr>
              <a:t>09</a:t>
            </a:r>
            <a:endParaRPr lang="en-IN" sz="3200" dirty="0">
              <a:solidFill>
                <a:srgbClr val="FFC000"/>
              </a:solidFill>
              <a:latin typeface="Metropolis Medium" panose="00000600000000000000" pitchFamily="50" charset="0"/>
            </a:endParaRPr>
          </a:p>
        </p:txBody>
      </p:sp>
    </p:spTree>
    <p:extLst>
      <p:ext uri="{BB962C8B-B14F-4D97-AF65-F5344CB8AC3E}">
        <p14:creationId xmlns:p14="http://schemas.microsoft.com/office/powerpoint/2010/main" val="1833997599"/>
      </p:ext>
    </p:extLst>
  </p:cSld>
  <p:clrMapOvr>
    <a:masterClrMapping/>
  </p:clrMapOvr>
  <mc:AlternateContent xmlns:mc="http://schemas.openxmlformats.org/markup-compatibility/2006" xmlns:p14="http://schemas.microsoft.com/office/powerpoint/2010/main">
    <mc:Choice Requires="p14">
      <p:transition spd="slow" p14:dur="2000">
        <p:push dir="u"/>
      </p:transition>
    </mc:Choice>
    <mc:Fallback xmlns="">
      <p:transition spd="slow">
        <p:push dir="u"/>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D4F1478-31B5-4711-ACEB-EDA7540402F7}"/>
              </a:ext>
            </a:extLst>
          </p:cNvPr>
          <p:cNvSpPr txBox="1">
            <a:spLocks/>
          </p:cNvSpPr>
          <p:nvPr/>
        </p:nvSpPr>
        <p:spPr>
          <a:xfrm>
            <a:off x="3311749" y="537653"/>
            <a:ext cx="5568493" cy="92212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FFC000"/>
                </a:solidFill>
                <a:latin typeface="Metropolis Medium" panose="00000600000000000000" pitchFamily="50" charset="0"/>
              </a:rPr>
              <a:t>CONCLUSION</a:t>
            </a:r>
          </a:p>
        </p:txBody>
      </p:sp>
      <p:sp>
        <p:nvSpPr>
          <p:cNvPr id="5" name="TextBox 4">
            <a:extLst>
              <a:ext uri="{FF2B5EF4-FFF2-40B4-BE49-F238E27FC236}">
                <a16:creationId xmlns:a16="http://schemas.microsoft.com/office/drawing/2014/main" id="{171D80A6-6158-4504-8018-D743A913D457}"/>
              </a:ext>
            </a:extLst>
          </p:cNvPr>
          <p:cNvSpPr txBox="1"/>
          <p:nvPr/>
        </p:nvSpPr>
        <p:spPr>
          <a:xfrm>
            <a:off x="1412907" y="1690062"/>
            <a:ext cx="9366175" cy="3477875"/>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bg1"/>
                </a:solidFill>
                <a:latin typeface="Metropolis Medium" panose="00000600000000000000" pitchFamily="50" charset="0"/>
              </a:rPr>
              <a:t>The </a:t>
            </a:r>
            <a:r>
              <a:rPr lang="en-US" sz="2000" dirty="0" err="1">
                <a:solidFill>
                  <a:schemeClr val="bg1"/>
                </a:solidFill>
                <a:latin typeface="Metropolis Medium" panose="00000600000000000000" pitchFamily="50" charset="0"/>
              </a:rPr>
              <a:t>Olist</a:t>
            </a:r>
            <a:r>
              <a:rPr lang="en-US" sz="2000" dirty="0">
                <a:solidFill>
                  <a:schemeClr val="bg1"/>
                </a:solidFill>
                <a:latin typeface="Metropolis Medium" panose="00000600000000000000" pitchFamily="50" charset="0"/>
              </a:rPr>
              <a:t> Store Analysis project provides valuable insights into customer behavior and payment statistics.</a:t>
            </a:r>
          </a:p>
          <a:p>
            <a:pPr marL="342900" indent="-342900">
              <a:buFont typeface="Arial" panose="020B0604020202020204" pitchFamily="34" charset="0"/>
              <a:buChar char="•"/>
            </a:pPr>
            <a:endParaRPr lang="en-US" sz="2000" dirty="0">
              <a:solidFill>
                <a:schemeClr val="bg1"/>
              </a:solidFill>
              <a:latin typeface="Metropolis Medium" panose="00000600000000000000" pitchFamily="50" charset="0"/>
            </a:endParaRPr>
          </a:p>
          <a:p>
            <a:pPr marL="342900" indent="-342900">
              <a:buFont typeface="Arial" panose="020B0604020202020204" pitchFamily="34" charset="0"/>
              <a:buChar char="•"/>
            </a:pPr>
            <a:r>
              <a:rPr lang="en-US" sz="2000" dirty="0">
                <a:solidFill>
                  <a:schemeClr val="bg1"/>
                </a:solidFill>
                <a:latin typeface="Metropolis Medium" panose="00000600000000000000" pitchFamily="50" charset="0"/>
              </a:rPr>
              <a:t>The analysis of these KPIs helps </a:t>
            </a:r>
            <a:r>
              <a:rPr lang="en-US" sz="2000" dirty="0" err="1">
                <a:solidFill>
                  <a:schemeClr val="bg1"/>
                </a:solidFill>
                <a:latin typeface="Metropolis Medium" panose="00000600000000000000" pitchFamily="50" charset="0"/>
              </a:rPr>
              <a:t>Olist</a:t>
            </a:r>
            <a:r>
              <a:rPr lang="en-US" sz="2000" dirty="0">
                <a:solidFill>
                  <a:schemeClr val="bg1"/>
                </a:solidFill>
                <a:latin typeface="Metropolis Medium" panose="00000600000000000000" pitchFamily="50" charset="0"/>
              </a:rPr>
              <a:t> in identifying areas of improvement and creating targeted marketing campaigns.</a:t>
            </a:r>
          </a:p>
          <a:p>
            <a:pPr marL="342900" indent="-342900">
              <a:buFont typeface="Arial" panose="020B0604020202020204" pitchFamily="34" charset="0"/>
              <a:buChar char="•"/>
            </a:pPr>
            <a:endParaRPr lang="en-US" sz="2000" dirty="0">
              <a:solidFill>
                <a:schemeClr val="bg1"/>
              </a:solidFill>
              <a:latin typeface="Metropolis Medium" panose="00000600000000000000" pitchFamily="50" charset="0"/>
            </a:endParaRPr>
          </a:p>
          <a:p>
            <a:pPr marL="342900" indent="-342900">
              <a:buFont typeface="Arial" panose="020B0604020202020204" pitchFamily="34" charset="0"/>
              <a:buChar char="•"/>
            </a:pPr>
            <a:r>
              <a:rPr lang="en-US" sz="2000" dirty="0">
                <a:solidFill>
                  <a:schemeClr val="bg1"/>
                </a:solidFill>
                <a:latin typeface="Metropolis Medium" panose="00000600000000000000" pitchFamily="50" charset="0"/>
              </a:rPr>
              <a:t>As a data analyst, we used 'Excel', 'Power BI' and 'Tableau' to clean and manipulate the dataset and create meaningful visualizations.</a:t>
            </a:r>
          </a:p>
          <a:p>
            <a:pPr marL="342900" indent="-342900">
              <a:buFont typeface="Arial" panose="020B0604020202020204" pitchFamily="34" charset="0"/>
              <a:buChar char="•"/>
            </a:pPr>
            <a:endParaRPr lang="en-US" sz="2000" dirty="0">
              <a:solidFill>
                <a:schemeClr val="bg1"/>
              </a:solidFill>
              <a:latin typeface="Metropolis Medium" panose="00000600000000000000" pitchFamily="50" charset="0"/>
            </a:endParaRPr>
          </a:p>
          <a:p>
            <a:pPr marL="342900" indent="-342900">
              <a:buFont typeface="Arial" panose="020B0604020202020204" pitchFamily="34" charset="0"/>
              <a:buChar char="•"/>
            </a:pPr>
            <a:r>
              <a:rPr lang="en-US" sz="2000" dirty="0">
                <a:solidFill>
                  <a:schemeClr val="bg1"/>
                </a:solidFill>
                <a:latin typeface="Metropolis Medium" panose="00000600000000000000" pitchFamily="50" charset="0"/>
              </a:rPr>
              <a:t>This project serves as a great example of how data analysis can help businesses make informed decisions.</a:t>
            </a:r>
          </a:p>
        </p:txBody>
      </p:sp>
      <p:sp>
        <p:nvSpPr>
          <p:cNvPr id="6" name="Isosceles Triangle 5">
            <a:extLst>
              <a:ext uri="{FF2B5EF4-FFF2-40B4-BE49-F238E27FC236}">
                <a16:creationId xmlns:a16="http://schemas.microsoft.com/office/drawing/2014/main" id="{5A1E69B5-4E01-4272-95CB-0EE399629247}"/>
              </a:ext>
            </a:extLst>
          </p:cNvPr>
          <p:cNvSpPr/>
          <p:nvPr/>
        </p:nvSpPr>
        <p:spPr>
          <a:xfrm>
            <a:off x="11168109" y="0"/>
            <a:ext cx="1023891" cy="6858000"/>
          </a:xfrm>
          <a:prstGeom prst="triangle">
            <a:avLst>
              <a:gd name="adj" fmla="val 100000"/>
            </a:avLst>
          </a:prstGeom>
          <a:blipFill dpi="0" rotWithShape="1">
            <a:blip r:embed="rId2">
              <a:duotone>
                <a:schemeClr val="accent4">
                  <a:shade val="45000"/>
                  <a:satMod val="135000"/>
                </a:schemeClr>
                <a:prstClr val="white"/>
              </a:duotone>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04012991"/>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AB1C09B-5E0D-4A32-A36E-4463875D95BC}"/>
              </a:ext>
            </a:extLst>
          </p:cNvPr>
          <p:cNvPicPr>
            <a:picLocks noChangeAspect="1"/>
          </p:cNvPicPr>
          <p:nvPr/>
        </p:nvPicPr>
        <p:blipFill rotWithShape="1">
          <a:blip r:embed="rId2">
            <a:duotone>
              <a:schemeClr val="accent4">
                <a:shade val="45000"/>
                <a:satMod val="135000"/>
              </a:schemeClr>
              <a:prstClr val="white"/>
            </a:duotone>
            <a:extLst>
              <a:ext uri="{BEBA8EAE-BF5A-486C-A8C5-ECC9F3942E4B}">
                <a14:imgProps xmlns:a14="http://schemas.microsoft.com/office/drawing/2010/main">
                  <a14:imgLayer r:embed="rId3">
                    <a14:imgEffect>
                      <a14:colorTemperature colorTemp="11500"/>
                    </a14:imgEffect>
                    <a14:imgEffect>
                      <a14:saturation sat="0"/>
                    </a14:imgEffect>
                  </a14:imgLayer>
                </a14:imgProps>
              </a:ext>
              <a:ext uri="{28A0092B-C50C-407E-A947-70E740481C1C}">
                <a14:useLocalDpi xmlns:a14="http://schemas.microsoft.com/office/drawing/2010/main" val="0"/>
              </a:ext>
            </a:extLst>
          </a:blip>
          <a:srcRect l="1658" r="1326"/>
          <a:stretch/>
        </p:blipFill>
        <p:spPr>
          <a:xfrm>
            <a:off x="-1188720" y="0"/>
            <a:ext cx="13380720" cy="6858000"/>
          </a:xfrm>
          <a:prstGeom prst="rect">
            <a:avLst/>
          </a:prstGeom>
        </p:spPr>
      </p:pic>
      <p:sp>
        <p:nvSpPr>
          <p:cNvPr id="6" name="Title 1">
            <a:extLst>
              <a:ext uri="{FF2B5EF4-FFF2-40B4-BE49-F238E27FC236}">
                <a16:creationId xmlns:a16="http://schemas.microsoft.com/office/drawing/2014/main" id="{B4C49E98-0840-494D-8BAA-A55C4AD8081C}"/>
              </a:ext>
            </a:extLst>
          </p:cNvPr>
          <p:cNvSpPr txBox="1">
            <a:spLocks/>
          </p:cNvSpPr>
          <p:nvPr/>
        </p:nvSpPr>
        <p:spPr>
          <a:xfrm>
            <a:off x="2072233" y="2443384"/>
            <a:ext cx="8047534" cy="1458056"/>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latin typeface="Metropolis Medium" panose="00000600000000000000" pitchFamily="50" charset="0"/>
              </a:rPr>
              <a:t>THANK YOU</a:t>
            </a:r>
          </a:p>
        </p:txBody>
      </p:sp>
      <p:grpSp>
        <p:nvGrpSpPr>
          <p:cNvPr id="4" name="Group 3">
            <a:extLst>
              <a:ext uri="{FF2B5EF4-FFF2-40B4-BE49-F238E27FC236}">
                <a16:creationId xmlns:a16="http://schemas.microsoft.com/office/drawing/2014/main" id="{4E4E1C84-C760-4897-92C7-25AE004DF649}"/>
              </a:ext>
            </a:extLst>
          </p:cNvPr>
          <p:cNvGrpSpPr/>
          <p:nvPr/>
        </p:nvGrpSpPr>
        <p:grpSpPr>
          <a:xfrm>
            <a:off x="10021825" y="4626313"/>
            <a:ext cx="3767328" cy="2552559"/>
            <a:chOff x="1221437" y="4392511"/>
            <a:chExt cx="4180115" cy="2552559"/>
          </a:xfrm>
        </p:grpSpPr>
        <p:sp>
          <p:nvSpPr>
            <p:cNvPr id="7" name="TextBox 6">
              <a:extLst>
                <a:ext uri="{FF2B5EF4-FFF2-40B4-BE49-F238E27FC236}">
                  <a16:creationId xmlns:a16="http://schemas.microsoft.com/office/drawing/2014/main" id="{2275DED4-1543-4EA0-BC4F-46C13E1C00BE}"/>
                </a:ext>
              </a:extLst>
            </p:cNvPr>
            <p:cNvSpPr txBox="1"/>
            <p:nvPr/>
          </p:nvSpPr>
          <p:spPr>
            <a:xfrm>
              <a:off x="1221437" y="4392511"/>
              <a:ext cx="4180115" cy="369332"/>
            </a:xfrm>
            <a:prstGeom prst="rect">
              <a:avLst/>
            </a:prstGeom>
            <a:noFill/>
          </p:spPr>
          <p:txBody>
            <a:bodyPr wrap="square" rtlCol="0">
              <a:spAutoFit/>
            </a:bodyPr>
            <a:lstStyle/>
            <a:p>
              <a:r>
                <a:rPr lang="en-US" b="1" dirty="0">
                  <a:latin typeface="Roboto" panose="02000000000000000000" pitchFamily="2" charset="0"/>
                  <a:ea typeface="Roboto" panose="02000000000000000000" pitchFamily="2" charset="0"/>
                </a:rPr>
                <a:t>Team Members:</a:t>
              </a:r>
              <a:endParaRPr lang="en-US" dirty="0">
                <a:latin typeface="Roboto" panose="02000000000000000000" pitchFamily="2" charset="0"/>
                <a:ea typeface="Roboto" panose="02000000000000000000" pitchFamily="2" charset="0"/>
              </a:endParaRPr>
            </a:p>
          </p:txBody>
        </p:sp>
        <p:sp>
          <p:nvSpPr>
            <p:cNvPr id="8" name="TextBox 7">
              <a:extLst>
                <a:ext uri="{FF2B5EF4-FFF2-40B4-BE49-F238E27FC236}">
                  <a16:creationId xmlns:a16="http://schemas.microsoft.com/office/drawing/2014/main" id="{6173B0B9-535A-4603-8D32-49538C5CF8B3}"/>
                </a:ext>
              </a:extLst>
            </p:cNvPr>
            <p:cNvSpPr txBox="1"/>
            <p:nvPr/>
          </p:nvSpPr>
          <p:spPr>
            <a:xfrm>
              <a:off x="1221437" y="4913745"/>
              <a:ext cx="2399218" cy="2031325"/>
            </a:xfrm>
            <a:prstGeom prst="rect">
              <a:avLst/>
            </a:prstGeom>
            <a:noFill/>
            <a:ln>
              <a:noFill/>
            </a:ln>
          </p:spPr>
          <p:txBody>
            <a:bodyPr wrap="square" rtlCol="0">
              <a:spAutoFit/>
            </a:bodyPr>
            <a:lstStyle/>
            <a:p>
              <a:pPr marL="285750" indent="-285750">
                <a:buFont typeface="Wingdings" panose="05000000000000000000" pitchFamily="2" charset="2"/>
                <a:buChar char="v"/>
              </a:pPr>
              <a:r>
                <a:rPr lang="en-US" dirty="0"/>
                <a:t>Kunal Rajbhar</a:t>
              </a:r>
            </a:p>
            <a:p>
              <a:pPr marL="285750" indent="-285750">
                <a:buFont typeface="Wingdings" panose="05000000000000000000" pitchFamily="2" charset="2"/>
                <a:buChar char="v"/>
              </a:pPr>
              <a:r>
                <a:rPr lang="en-US" dirty="0" err="1"/>
                <a:t>Harmeek</a:t>
              </a:r>
              <a:r>
                <a:rPr lang="en-US" dirty="0"/>
                <a:t> Singh</a:t>
              </a:r>
            </a:p>
            <a:p>
              <a:pPr marL="285750" indent="-285750">
                <a:buFont typeface="Wingdings" panose="05000000000000000000" pitchFamily="2" charset="2"/>
                <a:buChar char="v"/>
              </a:pPr>
              <a:r>
                <a:rPr lang="en-US" dirty="0"/>
                <a:t>Kanchan </a:t>
              </a:r>
              <a:r>
                <a:rPr lang="en-US" dirty="0" err="1"/>
                <a:t>Gohad</a:t>
              </a:r>
              <a:endParaRPr lang="en-US" dirty="0"/>
            </a:p>
            <a:p>
              <a:pPr marL="285750" indent="-285750">
                <a:buFont typeface="Wingdings" panose="05000000000000000000" pitchFamily="2" charset="2"/>
                <a:buChar char="v"/>
              </a:pPr>
              <a:r>
                <a:rPr lang="en-US" dirty="0"/>
                <a:t>Roshni </a:t>
              </a:r>
              <a:r>
                <a:rPr lang="en-US" dirty="0" err="1"/>
                <a:t>Shrivastav</a:t>
              </a:r>
              <a:endParaRPr lang="en-US" dirty="0"/>
            </a:p>
            <a:p>
              <a:pPr marL="285750" indent="-285750">
                <a:buFont typeface="Wingdings" panose="05000000000000000000" pitchFamily="2" charset="2"/>
                <a:buChar char="v"/>
              </a:pPr>
              <a:r>
                <a:rPr lang="en-US" dirty="0" err="1"/>
                <a:t>Akashdeep</a:t>
              </a:r>
              <a:r>
                <a:rPr lang="en-US" dirty="0"/>
                <a:t> </a:t>
              </a:r>
              <a:r>
                <a:rPr lang="en-US" dirty="0" err="1"/>
                <a:t>Fagare</a:t>
              </a:r>
              <a:endParaRPr lang="en-US" dirty="0"/>
            </a:p>
            <a:p>
              <a:pPr marL="285750" indent="-285750">
                <a:buFont typeface="Wingdings" panose="05000000000000000000" pitchFamily="2" charset="2"/>
                <a:buChar char="v"/>
              </a:pPr>
              <a:r>
                <a:rPr lang="en-US" dirty="0"/>
                <a:t>K. </a:t>
              </a:r>
              <a:r>
                <a:rPr lang="en-US" dirty="0" err="1"/>
                <a:t>Shyam</a:t>
              </a:r>
              <a:r>
                <a:rPr lang="en-US" dirty="0"/>
                <a:t> Sundar</a:t>
              </a:r>
            </a:p>
            <a:p>
              <a:pPr marL="285750" indent="-285750">
                <a:buFont typeface="Wingdings" panose="05000000000000000000" pitchFamily="2" charset="2"/>
                <a:buChar char="v"/>
              </a:pPr>
              <a:endParaRPr lang="en-US" dirty="0"/>
            </a:p>
          </p:txBody>
        </p:sp>
      </p:grpSp>
    </p:spTree>
    <p:extLst>
      <p:ext uri="{BB962C8B-B14F-4D97-AF65-F5344CB8AC3E}">
        <p14:creationId xmlns:p14="http://schemas.microsoft.com/office/powerpoint/2010/main" val="853924559"/>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846E8-5366-4C70-9B1A-74B6115CDB7B}"/>
              </a:ext>
            </a:extLst>
          </p:cNvPr>
          <p:cNvSpPr txBox="1">
            <a:spLocks/>
          </p:cNvSpPr>
          <p:nvPr/>
        </p:nvSpPr>
        <p:spPr>
          <a:xfrm>
            <a:off x="3719110" y="372117"/>
            <a:ext cx="4753779" cy="74568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FFC000"/>
                </a:solidFill>
                <a:latin typeface="Metropolis Medium" panose="00000600000000000000" pitchFamily="50" charset="0"/>
              </a:rPr>
              <a:t>INTRODUCTION</a:t>
            </a:r>
            <a:endParaRPr lang="en-US" b="1" dirty="0">
              <a:solidFill>
                <a:schemeClr val="bg1"/>
              </a:solidFill>
              <a:latin typeface="Metropolis Medium" panose="00000600000000000000" pitchFamily="50" charset="0"/>
            </a:endParaRPr>
          </a:p>
        </p:txBody>
      </p:sp>
      <p:sp>
        <p:nvSpPr>
          <p:cNvPr id="3" name="TextBox 2">
            <a:extLst>
              <a:ext uri="{FF2B5EF4-FFF2-40B4-BE49-F238E27FC236}">
                <a16:creationId xmlns:a16="http://schemas.microsoft.com/office/drawing/2014/main" id="{43994257-E68C-4572-AA58-0E45B97464C3}"/>
              </a:ext>
            </a:extLst>
          </p:cNvPr>
          <p:cNvSpPr txBox="1"/>
          <p:nvPr/>
        </p:nvSpPr>
        <p:spPr>
          <a:xfrm>
            <a:off x="530535" y="1771813"/>
            <a:ext cx="10785165" cy="4093428"/>
          </a:xfrm>
          <a:prstGeom prst="rect">
            <a:avLst/>
          </a:prstGeom>
          <a:noFill/>
        </p:spPr>
        <p:txBody>
          <a:bodyPr wrap="square" rtlCol="0">
            <a:spAutoFit/>
          </a:bodyPr>
          <a:lstStyle/>
          <a:p>
            <a:r>
              <a:rPr lang="en-US" sz="2000" dirty="0">
                <a:solidFill>
                  <a:srgbClr val="FFC000"/>
                </a:solidFill>
                <a:latin typeface="Metropolis Medium" panose="00000600000000000000" pitchFamily="50" charset="0"/>
              </a:rPr>
              <a:t>Overview: </a:t>
            </a:r>
            <a:r>
              <a:rPr lang="en-US" sz="2000" dirty="0">
                <a:solidFill>
                  <a:schemeClr val="bg1"/>
                </a:solidFill>
                <a:latin typeface="Metropolis Medium" panose="00000600000000000000" pitchFamily="50" charset="0"/>
              </a:rPr>
              <a:t>In-depth look at various aspects of the store's performance, customer behavior, and sales trends.</a:t>
            </a:r>
          </a:p>
          <a:p>
            <a:endParaRPr lang="en-US" sz="2000" dirty="0">
              <a:solidFill>
                <a:srgbClr val="FFC000"/>
              </a:solidFill>
              <a:latin typeface="Metropolis Medium" panose="00000600000000000000" pitchFamily="50" charset="0"/>
            </a:endParaRPr>
          </a:p>
          <a:p>
            <a:r>
              <a:rPr lang="en-US" sz="2000" dirty="0">
                <a:solidFill>
                  <a:srgbClr val="FFC000"/>
                </a:solidFill>
                <a:latin typeface="Metropolis Medium" panose="00000600000000000000" pitchFamily="50" charset="0"/>
              </a:rPr>
              <a:t>Objective: </a:t>
            </a:r>
            <a:r>
              <a:rPr lang="en-US" sz="2000" dirty="0">
                <a:solidFill>
                  <a:schemeClr val="bg1"/>
                </a:solidFill>
                <a:latin typeface="Metropolis Medium" panose="00000600000000000000" pitchFamily="50" charset="0"/>
              </a:rPr>
              <a:t>The main goal of this analysis is to uncover key insights that can help in making informed business decisions, enhancing customer satisfaction, and optimizing sales strategies.</a:t>
            </a:r>
          </a:p>
          <a:p>
            <a:endParaRPr lang="en-US" sz="2000" dirty="0">
              <a:solidFill>
                <a:srgbClr val="FFC000"/>
              </a:solidFill>
              <a:latin typeface="Metropolis Medium" panose="00000600000000000000" pitchFamily="50" charset="0"/>
            </a:endParaRPr>
          </a:p>
          <a:p>
            <a:r>
              <a:rPr lang="en-US" sz="2000" dirty="0">
                <a:solidFill>
                  <a:srgbClr val="FFC000"/>
                </a:solidFill>
                <a:latin typeface="Metropolis Medium" panose="00000600000000000000" pitchFamily="50" charset="0"/>
              </a:rPr>
              <a:t>Company Background: </a:t>
            </a:r>
            <a:r>
              <a:rPr lang="en-US" sz="2000" dirty="0" err="1">
                <a:solidFill>
                  <a:schemeClr val="bg1"/>
                </a:solidFill>
                <a:latin typeface="Metropolis Medium" panose="00000600000000000000" pitchFamily="50" charset="0"/>
              </a:rPr>
              <a:t>Olist</a:t>
            </a:r>
            <a:r>
              <a:rPr lang="en-US" sz="2000" dirty="0">
                <a:solidFill>
                  <a:schemeClr val="bg1"/>
                </a:solidFill>
                <a:latin typeface="Metropolis Medium" panose="00000600000000000000" pitchFamily="50" charset="0"/>
              </a:rPr>
              <a:t> is a Brazilian e-commerce platform that connects small and medium-sized businesses to major online retailers, enabling them to reach a wider audience and boost their sales.</a:t>
            </a:r>
          </a:p>
          <a:p>
            <a:endParaRPr lang="en-US" sz="2000" dirty="0">
              <a:solidFill>
                <a:srgbClr val="FFC000"/>
              </a:solidFill>
              <a:latin typeface="Metropolis Medium" panose="00000600000000000000" pitchFamily="50" charset="0"/>
            </a:endParaRPr>
          </a:p>
          <a:p>
            <a:r>
              <a:rPr lang="en-US" sz="2000" dirty="0">
                <a:solidFill>
                  <a:srgbClr val="FFC000"/>
                </a:solidFill>
                <a:latin typeface="Metropolis Medium" panose="00000600000000000000" pitchFamily="50" charset="0"/>
              </a:rPr>
              <a:t>Market Position: </a:t>
            </a:r>
            <a:r>
              <a:rPr lang="en-US" sz="2000" dirty="0">
                <a:solidFill>
                  <a:schemeClr val="bg1"/>
                </a:solidFill>
                <a:latin typeface="Metropolis Medium" panose="00000600000000000000" pitchFamily="50" charset="0"/>
              </a:rPr>
              <a:t>With a strong presence in the Brazilian market, </a:t>
            </a:r>
            <a:r>
              <a:rPr lang="en-US" sz="2000" dirty="0" err="1">
                <a:solidFill>
                  <a:schemeClr val="bg1"/>
                </a:solidFill>
                <a:latin typeface="Metropolis Medium" panose="00000600000000000000" pitchFamily="50" charset="0"/>
              </a:rPr>
              <a:t>Olist</a:t>
            </a:r>
            <a:r>
              <a:rPr lang="en-US" sz="2000" dirty="0">
                <a:solidFill>
                  <a:schemeClr val="bg1"/>
                </a:solidFill>
                <a:latin typeface="Metropolis Medium" panose="00000600000000000000" pitchFamily="50" charset="0"/>
              </a:rPr>
              <a:t> helps thousands of sellers grow their online businesses through its comprehensive platform.</a:t>
            </a:r>
            <a:endParaRPr lang="en-IN" sz="2000" dirty="0">
              <a:solidFill>
                <a:schemeClr val="bg1"/>
              </a:solidFill>
              <a:latin typeface="Metropolis Medium" panose="00000600000000000000" pitchFamily="50" charset="0"/>
            </a:endParaRPr>
          </a:p>
        </p:txBody>
      </p:sp>
      <p:sp>
        <p:nvSpPr>
          <p:cNvPr id="4" name="Isosceles Triangle 3">
            <a:extLst>
              <a:ext uri="{FF2B5EF4-FFF2-40B4-BE49-F238E27FC236}">
                <a16:creationId xmlns:a16="http://schemas.microsoft.com/office/drawing/2014/main" id="{97B08BDB-2423-4FC4-9472-DDD960A4D39E}"/>
              </a:ext>
            </a:extLst>
          </p:cNvPr>
          <p:cNvSpPr/>
          <p:nvPr/>
        </p:nvSpPr>
        <p:spPr>
          <a:xfrm>
            <a:off x="11168109" y="0"/>
            <a:ext cx="1023891" cy="6858000"/>
          </a:xfrm>
          <a:prstGeom prst="triangle">
            <a:avLst>
              <a:gd name="adj" fmla="val 10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72640088"/>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3994257-E68C-4572-AA58-0E45B97464C3}"/>
              </a:ext>
            </a:extLst>
          </p:cNvPr>
          <p:cNvSpPr txBox="1"/>
          <p:nvPr/>
        </p:nvSpPr>
        <p:spPr>
          <a:xfrm>
            <a:off x="759135" y="2033528"/>
            <a:ext cx="4984440" cy="3416320"/>
          </a:xfrm>
          <a:prstGeom prst="rect">
            <a:avLst/>
          </a:prstGeom>
          <a:noFill/>
        </p:spPr>
        <p:txBody>
          <a:bodyPr wrap="square" rtlCol="0">
            <a:spAutoFit/>
          </a:bodyPr>
          <a:lstStyle/>
          <a:p>
            <a:r>
              <a:rPr lang="en-US" sz="2400" dirty="0" err="1">
                <a:latin typeface="Metropolis Medium" panose="00000600000000000000" pitchFamily="50" charset="0"/>
              </a:rPr>
              <a:t>olist_customers_dataset</a:t>
            </a:r>
            <a:endParaRPr lang="en-US" sz="2400" dirty="0">
              <a:latin typeface="Metropolis Medium" panose="00000600000000000000" pitchFamily="50" charset="0"/>
            </a:endParaRPr>
          </a:p>
          <a:p>
            <a:endParaRPr lang="en-US" sz="2400" dirty="0">
              <a:latin typeface="Metropolis Medium" panose="00000600000000000000" pitchFamily="50" charset="0"/>
            </a:endParaRPr>
          </a:p>
          <a:p>
            <a:r>
              <a:rPr lang="en-US" sz="2400" dirty="0" err="1">
                <a:latin typeface="Metropolis Medium" panose="00000600000000000000" pitchFamily="50" charset="0"/>
              </a:rPr>
              <a:t>olist_geolocation_dataset</a:t>
            </a:r>
            <a:endParaRPr lang="en-US" sz="2400" dirty="0">
              <a:latin typeface="Metropolis Medium" panose="00000600000000000000" pitchFamily="50" charset="0"/>
            </a:endParaRPr>
          </a:p>
          <a:p>
            <a:endParaRPr lang="en-IN" sz="2400" dirty="0">
              <a:latin typeface="Metropolis Medium" panose="00000600000000000000" pitchFamily="50" charset="0"/>
            </a:endParaRPr>
          </a:p>
          <a:p>
            <a:r>
              <a:rPr lang="en-US" sz="2400" dirty="0" err="1">
                <a:latin typeface="Metropolis Medium" panose="00000600000000000000" pitchFamily="50" charset="0"/>
              </a:rPr>
              <a:t>olist_orders_items_dataset</a:t>
            </a:r>
            <a:endParaRPr lang="en-US" sz="2400" dirty="0">
              <a:latin typeface="Metropolis Medium" panose="00000600000000000000" pitchFamily="50" charset="0"/>
            </a:endParaRPr>
          </a:p>
          <a:p>
            <a:endParaRPr lang="en-US" sz="2400" dirty="0">
              <a:latin typeface="Metropolis Medium" panose="00000600000000000000" pitchFamily="50" charset="0"/>
            </a:endParaRPr>
          </a:p>
          <a:p>
            <a:r>
              <a:rPr lang="en-US" sz="2400" dirty="0" err="1">
                <a:latin typeface="Metropolis Medium" panose="00000600000000000000" pitchFamily="50" charset="0"/>
              </a:rPr>
              <a:t>olist_orders_payments_dataset</a:t>
            </a:r>
            <a:endParaRPr lang="en-US" sz="2400" dirty="0">
              <a:latin typeface="Metropolis Medium" panose="00000600000000000000" pitchFamily="50" charset="0"/>
            </a:endParaRPr>
          </a:p>
          <a:p>
            <a:endParaRPr lang="en-US" sz="2400" dirty="0">
              <a:latin typeface="Metropolis Medium" panose="00000600000000000000" pitchFamily="50" charset="0"/>
            </a:endParaRPr>
          </a:p>
          <a:p>
            <a:r>
              <a:rPr lang="en-US" sz="2400" dirty="0" err="1">
                <a:latin typeface="Metropolis Medium" panose="00000600000000000000" pitchFamily="50" charset="0"/>
              </a:rPr>
              <a:t>olist_orders_reviews_dataset</a:t>
            </a:r>
            <a:endParaRPr lang="en-US" sz="2400" dirty="0">
              <a:latin typeface="Metropolis Medium" panose="00000600000000000000" pitchFamily="50" charset="0"/>
            </a:endParaRPr>
          </a:p>
        </p:txBody>
      </p:sp>
      <p:sp>
        <p:nvSpPr>
          <p:cNvPr id="11" name="TextBox 10">
            <a:extLst>
              <a:ext uri="{FF2B5EF4-FFF2-40B4-BE49-F238E27FC236}">
                <a16:creationId xmlns:a16="http://schemas.microsoft.com/office/drawing/2014/main" id="{E179FE18-A500-4536-B16E-136B7A5E1E4A}"/>
              </a:ext>
            </a:extLst>
          </p:cNvPr>
          <p:cNvSpPr txBox="1"/>
          <p:nvPr/>
        </p:nvSpPr>
        <p:spPr>
          <a:xfrm>
            <a:off x="6562726" y="2033528"/>
            <a:ext cx="3943349" cy="3046988"/>
          </a:xfrm>
          <a:prstGeom prst="rect">
            <a:avLst/>
          </a:prstGeom>
          <a:noFill/>
        </p:spPr>
        <p:txBody>
          <a:bodyPr wrap="square" rtlCol="0">
            <a:spAutoFit/>
          </a:bodyPr>
          <a:lstStyle/>
          <a:p>
            <a:r>
              <a:rPr lang="en-US" sz="2400" dirty="0" err="1">
                <a:latin typeface="Metropolis Medium" panose="00000600000000000000" pitchFamily="50" charset="0"/>
              </a:rPr>
              <a:t>olist_orders_dataset</a:t>
            </a:r>
            <a:endParaRPr lang="en-US" sz="2400" dirty="0">
              <a:latin typeface="Metropolis Medium" panose="00000600000000000000" pitchFamily="50" charset="0"/>
            </a:endParaRPr>
          </a:p>
          <a:p>
            <a:endParaRPr lang="en-US" sz="2400" dirty="0">
              <a:latin typeface="Metropolis Medium" panose="00000600000000000000" pitchFamily="50" charset="0"/>
            </a:endParaRPr>
          </a:p>
          <a:p>
            <a:r>
              <a:rPr lang="en-US" sz="2400" dirty="0" err="1">
                <a:latin typeface="Metropolis Medium" panose="00000600000000000000" pitchFamily="50" charset="0"/>
              </a:rPr>
              <a:t>olist_products_dataset</a:t>
            </a:r>
            <a:endParaRPr lang="en-US" sz="2400" dirty="0">
              <a:latin typeface="Metropolis Medium" panose="00000600000000000000" pitchFamily="50" charset="0"/>
            </a:endParaRPr>
          </a:p>
          <a:p>
            <a:endParaRPr lang="en-US" sz="2400" dirty="0">
              <a:latin typeface="Metropolis Medium" panose="00000600000000000000" pitchFamily="50" charset="0"/>
            </a:endParaRPr>
          </a:p>
          <a:p>
            <a:r>
              <a:rPr lang="en-US" sz="2400" dirty="0" err="1">
                <a:latin typeface="Metropolis Medium" panose="00000600000000000000" pitchFamily="50" charset="0"/>
              </a:rPr>
              <a:t>olist_sellers_dataset</a:t>
            </a:r>
            <a:endParaRPr lang="en-US" sz="2400" dirty="0">
              <a:latin typeface="Metropolis Medium" panose="00000600000000000000" pitchFamily="50" charset="0"/>
            </a:endParaRPr>
          </a:p>
          <a:p>
            <a:endParaRPr lang="en-US" sz="2400" dirty="0">
              <a:latin typeface="Metropolis Medium" panose="00000600000000000000" pitchFamily="50" charset="0"/>
            </a:endParaRPr>
          </a:p>
          <a:p>
            <a:r>
              <a:rPr lang="en-US" sz="2400" dirty="0" err="1">
                <a:latin typeface="Metropolis Medium" panose="00000600000000000000" pitchFamily="50" charset="0"/>
              </a:rPr>
              <a:t>product_category_name_translation</a:t>
            </a:r>
            <a:endParaRPr lang="en-IN" sz="2400" dirty="0">
              <a:latin typeface="Metropolis Medium" panose="00000600000000000000" pitchFamily="50" charset="0"/>
            </a:endParaRPr>
          </a:p>
        </p:txBody>
      </p:sp>
      <p:pic>
        <p:nvPicPr>
          <p:cNvPr id="13" name="Picture 12">
            <a:extLst>
              <a:ext uri="{FF2B5EF4-FFF2-40B4-BE49-F238E27FC236}">
                <a16:creationId xmlns:a16="http://schemas.microsoft.com/office/drawing/2014/main" id="{4D9BE282-29B3-4EC8-8FEC-7E9500132CA0}"/>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133010" y="1904660"/>
            <a:ext cx="533740" cy="533740"/>
          </a:xfrm>
          <a:prstGeom prst="rect">
            <a:avLst/>
          </a:prstGeom>
        </p:spPr>
      </p:pic>
      <p:pic>
        <p:nvPicPr>
          <p:cNvPr id="14" name="Picture 13">
            <a:extLst>
              <a:ext uri="{FF2B5EF4-FFF2-40B4-BE49-F238E27FC236}">
                <a16:creationId xmlns:a16="http://schemas.microsoft.com/office/drawing/2014/main" id="{F8F5F40B-E088-4D06-A8C8-38A64582513D}"/>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133010" y="2647863"/>
            <a:ext cx="533740" cy="533740"/>
          </a:xfrm>
          <a:prstGeom prst="rect">
            <a:avLst/>
          </a:prstGeom>
        </p:spPr>
      </p:pic>
      <p:pic>
        <p:nvPicPr>
          <p:cNvPr id="15" name="Picture 14">
            <a:extLst>
              <a:ext uri="{FF2B5EF4-FFF2-40B4-BE49-F238E27FC236}">
                <a16:creationId xmlns:a16="http://schemas.microsoft.com/office/drawing/2014/main" id="{39F7B4BB-AAD4-428B-9885-37E91D5859D2}"/>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133010" y="3391066"/>
            <a:ext cx="533740" cy="533740"/>
          </a:xfrm>
          <a:prstGeom prst="rect">
            <a:avLst/>
          </a:prstGeom>
        </p:spPr>
      </p:pic>
      <p:pic>
        <p:nvPicPr>
          <p:cNvPr id="16" name="Picture 15">
            <a:extLst>
              <a:ext uri="{FF2B5EF4-FFF2-40B4-BE49-F238E27FC236}">
                <a16:creationId xmlns:a16="http://schemas.microsoft.com/office/drawing/2014/main" id="{0D16EC40-5E9A-4C49-AD5D-46888D0BFF4B}"/>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133010" y="4130408"/>
            <a:ext cx="533740" cy="533740"/>
          </a:xfrm>
          <a:prstGeom prst="rect">
            <a:avLst/>
          </a:prstGeom>
        </p:spPr>
      </p:pic>
      <p:pic>
        <p:nvPicPr>
          <p:cNvPr id="17" name="Picture 16">
            <a:extLst>
              <a:ext uri="{FF2B5EF4-FFF2-40B4-BE49-F238E27FC236}">
                <a16:creationId xmlns:a16="http://schemas.microsoft.com/office/drawing/2014/main" id="{BFD5CFAD-D088-43A1-931C-5C8EE24A4FDD}"/>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133010" y="4869750"/>
            <a:ext cx="533740" cy="533740"/>
          </a:xfrm>
          <a:prstGeom prst="rect">
            <a:avLst/>
          </a:prstGeom>
        </p:spPr>
      </p:pic>
      <p:pic>
        <p:nvPicPr>
          <p:cNvPr id="21" name="Picture 20">
            <a:extLst>
              <a:ext uri="{FF2B5EF4-FFF2-40B4-BE49-F238E27FC236}">
                <a16:creationId xmlns:a16="http://schemas.microsoft.com/office/drawing/2014/main" id="{CECE29A6-5882-4D7F-9353-F8C634EF2AA5}"/>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6028985" y="1904660"/>
            <a:ext cx="533740" cy="533740"/>
          </a:xfrm>
          <a:prstGeom prst="rect">
            <a:avLst/>
          </a:prstGeom>
        </p:spPr>
      </p:pic>
      <p:pic>
        <p:nvPicPr>
          <p:cNvPr id="22" name="Picture 21">
            <a:extLst>
              <a:ext uri="{FF2B5EF4-FFF2-40B4-BE49-F238E27FC236}">
                <a16:creationId xmlns:a16="http://schemas.microsoft.com/office/drawing/2014/main" id="{5B20A5EF-F8D2-480B-88EB-56FED4A1EA2B}"/>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6028985" y="2647863"/>
            <a:ext cx="533740" cy="533740"/>
          </a:xfrm>
          <a:prstGeom prst="rect">
            <a:avLst/>
          </a:prstGeom>
        </p:spPr>
      </p:pic>
      <p:pic>
        <p:nvPicPr>
          <p:cNvPr id="23" name="Picture 22">
            <a:extLst>
              <a:ext uri="{FF2B5EF4-FFF2-40B4-BE49-F238E27FC236}">
                <a16:creationId xmlns:a16="http://schemas.microsoft.com/office/drawing/2014/main" id="{454E12E7-A4A9-41EA-BEAD-CC40B301998C}"/>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6028985" y="3391066"/>
            <a:ext cx="533740" cy="533740"/>
          </a:xfrm>
          <a:prstGeom prst="rect">
            <a:avLst/>
          </a:prstGeom>
        </p:spPr>
      </p:pic>
      <p:pic>
        <p:nvPicPr>
          <p:cNvPr id="24" name="Picture 23">
            <a:extLst>
              <a:ext uri="{FF2B5EF4-FFF2-40B4-BE49-F238E27FC236}">
                <a16:creationId xmlns:a16="http://schemas.microsoft.com/office/drawing/2014/main" id="{F79F1CB6-FB67-4B1A-9B4E-32325DB1E7E5}"/>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Lst>
          </a:blip>
          <a:stretch>
            <a:fillRect/>
          </a:stretch>
        </p:blipFill>
        <p:spPr>
          <a:xfrm>
            <a:off x="6028985" y="4130408"/>
            <a:ext cx="533740" cy="533740"/>
          </a:xfrm>
          <a:prstGeom prst="rect">
            <a:avLst/>
          </a:prstGeom>
        </p:spPr>
      </p:pic>
      <p:sp>
        <p:nvSpPr>
          <p:cNvPr id="25" name="Isosceles Triangle 24">
            <a:extLst>
              <a:ext uri="{FF2B5EF4-FFF2-40B4-BE49-F238E27FC236}">
                <a16:creationId xmlns:a16="http://schemas.microsoft.com/office/drawing/2014/main" id="{96214E53-3917-45DD-ACC8-C7FEFBFA8BF6}"/>
              </a:ext>
            </a:extLst>
          </p:cNvPr>
          <p:cNvSpPr/>
          <p:nvPr/>
        </p:nvSpPr>
        <p:spPr>
          <a:xfrm>
            <a:off x="11168109" y="0"/>
            <a:ext cx="1023891" cy="6858000"/>
          </a:xfrm>
          <a:prstGeom prst="triangle">
            <a:avLst>
              <a:gd name="adj" fmla="val 10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ectangle: Rounded Corners 25">
            <a:extLst>
              <a:ext uri="{FF2B5EF4-FFF2-40B4-BE49-F238E27FC236}">
                <a16:creationId xmlns:a16="http://schemas.microsoft.com/office/drawing/2014/main" id="{926789D6-BEB7-4FA6-8A2A-023A06F16BAB}"/>
              </a:ext>
            </a:extLst>
          </p:cNvPr>
          <p:cNvSpPr/>
          <p:nvPr/>
        </p:nvSpPr>
        <p:spPr>
          <a:xfrm>
            <a:off x="4036048" y="185198"/>
            <a:ext cx="3415053" cy="929227"/>
          </a:xfrm>
          <a:prstGeom prst="roundRect">
            <a:avLst>
              <a:gd name="adj" fmla="val 50000"/>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400" dirty="0">
                <a:solidFill>
                  <a:schemeClr val="bg1"/>
                </a:solidFill>
              </a:rPr>
              <a:t>DATASETS</a:t>
            </a:r>
          </a:p>
        </p:txBody>
      </p:sp>
    </p:spTree>
    <p:extLst>
      <p:ext uri="{BB962C8B-B14F-4D97-AF65-F5344CB8AC3E}">
        <p14:creationId xmlns:p14="http://schemas.microsoft.com/office/powerpoint/2010/main" val="2597110329"/>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6519999-E512-4B2A-A051-EFBA0D222975}"/>
              </a:ext>
            </a:extLst>
          </p:cNvPr>
          <p:cNvSpPr txBox="1">
            <a:spLocks/>
          </p:cNvSpPr>
          <p:nvPr/>
        </p:nvSpPr>
        <p:spPr>
          <a:xfrm>
            <a:off x="2322306" y="668435"/>
            <a:ext cx="7787487" cy="92212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dirty="0">
                <a:solidFill>
                  <a:srgbClr val="FFC000"/>
                </a:solidFill>
                <a:latin typeface="Metropolis Medium" panose="00000600000000000000" pitchFamily="50" charset="0"/>
              </a:rPr>
              <a:t>PROJECT PROCESS</a:t>
            </a:r>
            <a:endParaRPr lang="en-US" sz="6000" b="1" dirty="0">
              <a:solidFill>
                <a:schemeClr val="bg1"/>
              </a:solidFill>
              <a:latin typeface="Metropolis Medium" panose="00000600000000000000" pitchFamily="50" charset="0"/>
            </a:endParaRPr>
          </a:p>
        </p:txBody>
      </p:sp>
      <p:grpSp>
        <p:nvGrpSpPr>
          <p:cNvPr id="10" name="Group 9">
            <a:extLst>
              <a:ext uri="{FF2B5EF4-FFF2-40B4-BE49-F238E27FC236}">
                <a16:creationId xmlns:a16="http://schemas.microsoft.com/office/drawing/2014/main" id="{22823F65-7629-4F19-A1F3-C508AE379EFF}"/>
              </a:ext>
            </a:extLst>
          </p:cNvPr>
          <p:cNvGrpSpPr/>
          <p:nvPr/>
        </p:nvGrpSpPr>
        <p:grpSpPr>
          <a:xfrm>
            <a:off x="4463333" y="2503504"/>
            <a:ext cx="3265334" cy="3257895"/>
            <a:chOff x="4314548" y="2343705"/>
            <a:chExt cx="3896957" cy="3888079"/>
          </a:xfrm>
        </p:grpSpPr>
        <p:sp>
          <p:nvSpPr>
            <p:cNvPr id="6" name="Rectangle: Diagonal Corners Snipped 5">
              <a:extLst>
                <a:ext uri="{FF2B5EF4-FFF2-40B4-BE49-F238E27FC236}">
                  <a16:creationId xmlns:a16="http://schemas.microsoft.com/office/drawing/2014/main" id="{00165266-799C-4C43-B726-4ED10E9215E7}"/>
                </a:ext>
              </a:extLst>
            </p:cNvPr>
            <p:cNvSpPr/>
            <p:nvPr/>
          </p:nvSpPr>
          <p:spPr>
            <a:xfrm>
              <a:off x="4314548" y="2343705"/>
              <a:ext cx="1872848" cy="1872848"/>
            </a:xfrm>
            <a:prstGeom prst="snip2Diag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Diagonal Corners Snipped 6">
              <a:extLst>
                <a:ext uri="{FF2B5EF4-FFF2-40B4-BE49-F238E27FC236}">
                  <a16:creationId xmlns:a16="http://schemas.microsoft.com/office/drawing/2014/main" id="{9A262788-6F93-4735-9C0B-813D838A3F2F}"/>
                </a:ext>
              </a:extLst>
            </p:cNvPr>
            <p:cNvSpPr/>
            <p:nvPr/>
          </p:nvSpPr>
          <p:spPr>
            <a:xfrm>
              <a:off x="6338657" y="4358936"/>
              <a:ext cx="1872848" cy="1872848"/>
            </a:xfrm>
            <a:prstGeom prst="snip2DiagRect">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Diagonal Corners Snipped 7">
              <a:extLst>
                <a:ext uri="{FF2B5EF4-FFF2-40B4-BE49-F238E27FC236}">
                  <a16:creationId xmlns:a16="http://schemas.microsoft.com/office/drawing/2014/main" id="{074B86F2-2472-4EC7-B33F-6320FF75F36F}"/>
                </a:ext>
              </a:extLst>
            </p:cNvPr>
            <p:cNvSpPr/>
            <p:nvPr/>
          </p:nvSpPr>
          <p:spPr>
            <a:xfrm flipV="1">
              <a:off x="6338657" y="2343705"/>
              <a:ext cx="1872848" cy="1872848"/>
            </a:xfrm>
            <a:prstGeom prst="snip2Diag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Diagonal Corners Snipped 8">
              <a:extLst>
                <a:ext uri="{FF2B5EF4-FFF2-40B4-BE49-F238E27FC236}">
                  <a16:creationId xmlns:a16="http://schemas.microsoft.com/office/drawing/2014/main" id="{3F40933F-C706-4865-A44F-79EE7584C380}"/>
                </a:ext>
              </a:extLst>
            </p:cNvPr>
            <p:cNvSpPr/>
            <p:nvPr/>
          </p:nvSpPr>
          <p:spPr>
            <a:xfrm flipV="1">
              <a:off x="4314548" y="4358936"/>
              <a:ext cx="1872848" cy="1872848"/>
            </a:xfrm>
            <a:prstGeom prst="snip2Diag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1" name="TextBox 10">
            <a:extLst>
              <a:ext uri="{FF2B5EF4-FFF2-40B4-BE49-F238E27FC236}">
                <a16:creationId xmlns:a16="http://schemas.microsoft.com/office/drawing/2014/main" id="{58D36255-CB04-4831-BCF1-6BA279168297}"/>
              </a:ext>
            </a:extLst>
          </p:cNvPr>
          <p:cNvSpPr txBox="1"/>
          <p:nvPr/>
        </p:nvSpPr>
        <p:spPr>
          <a:xfrm>
            <a:off x="4500979" y="2734153"/>
            <a:ext cx="1455938" cy="1107996"/>
          </a:xfrm>
          <a:prstGeom prst="rect">
            <a:avLst/>
          </a:prstGeom>
          <a:noFill/>
        </p:spPr>
        <p:txBody>
          <a:bodyPr wrap="square" rtlCol="0">
            <a:spAutoFit/>
          </a:bodyPr>
          <a:lstStyle/>
          <a:p>
            <a:pPr algn="ctr"/>
            <a:r>
              <a:rPr lang="en-US" sz="6600" b="1" dirty="0"/>
              <a:t>1</a:t>
            </a:r>
            <a:endParaRPr lang="en-IN" sz="6600" b="1" dirty="0"/>
          </a:p>
        </p:txBody>
      </p:sp>
      <p:sp>
        <p:nvSpPr>
          <p:cNvPr id="12" name="TextBox 11">
            <a:extLst>
              <a:ext uri="{FF2B5EF4-FFF2-40B4-BE49-F238E27FC236}">
                <a16:creationId xmlns:a16="http://schemas.microsoft.com/office/drawing/2014/main" id="{D94093E0-6288-4C3C-BE16-E3B3F8070E2B}"/>
              </a:ext>
            </a:extLst>
          </p:cNvPr>
          <p:cNvSpPr txBox="1"/>
          <p:nvPr/>
        </p:nvSpPr>
        <p:spPr>
          <a:xfrm>
            <a:off x="6216050" y="2734153"/>
            <a:ext cx="1455938" cy="1107996"/>
          </a:xfrm>
          <a:prstGeom prst="rect">
            <a:avLst/>
          </a:prstGeom>
          <a:noFill/>
        </p:spPr>
        <p:txBody>
          <a:bodyPr wrap="square" rtlCol="0">
            <a:spAutoFit/>
          </a:bodyPr>
          <a:lstStyle/>
          <a:p>
            <a:pPr algn="ctr"/>
            <a:r>
              <a:rPr lang="en-US" sz="6600" b="1" dirty="0">
                <a:solidFill>
                  <a:srgbClr val="FFC000"/>
                </a:solidFill>
              </a:rPr>
              <a:t>2</a:t>
            </a:r>
            <a:endParaRPr lang="en-IN" sz="6600" b="1" dirty="0">
              <a:solidFill>
                <a:srgbClr val="FFC000"/>
              </a:solidFill>
            </a:endParaRPr>
          </a:p>
        </p:txBody>
      </p:sp>
      <p:sp>
        <p:nvSpPr>
          <p:cNvPr id="13" name="TextBox 12">
            <a:extLst>
              <a:ext uri="{FF2B5EF4-FFF2-40B4-BE49-F238E27FC236}">
                <a16:creationId xmlns:a16="http://schemas.microsoft.com/office/drawing/2014/main" id="{FC3B7DEB-4DB6-4B0C-AA8F-B70663D98C2A}"/>
              </a:ext>
            </a:extLst>
          </p:cNvPr>
          <p:cNvSpPr txBox="1"/>
          <p:nvPr/>
        </p:nvSpPr>
        <p:spPr>
          <a:xfrm>
            <a:off x="4500979" y="4420911"/>
            <a:ext cx="1455938" cy="1107996"/>
          </a:xfrm>
          <a:prstGeom prst="rect">
            <a:avLst/>
          </a:prstGeom>
          <a:noFill/>
        </p:spPr>
        <p:txBody>
          <a:bodyPr wrap="square" rtlCol="0">
            <a:spAutoFit/>
          </a:bodyPr>
          <a:lstStyle/>
          <a:p>
            <a:pPr algn="ctr"/>
            <a:r>
              <a:rPr lang="en-US" sz="6600" b="1" dirty="0">
                <a:solidFill>
                  <a:srgbClr val="FFC000"/>
                </a:solidFill>
              </a:rPr>
              <a:t>3</a:t>
            </a:r>
            <a:endParaRPr lang="en-IN" sz="6600" b="1" dirty="0">
              <a:solidFill>
                <a:srgbClr val="FFC000"/>
              </a:solidFill>
            </a:endParaRPr>
          </a:p>
        </p:txBody>
      </p:sp>
      <p:sp>
        <p:nvSpPr>
          <p:cNvPr id="14" name="TextBox 13">
            <a:extLst>
              <a:ext uri="{FF2B5EF4-FFF2-40B4-BE49-F238E27FC236}">
                <a16:creationId xmlns:a16="http://schemas.microsoft.com/office/drawing/2014/main" id="{ECBC2199-04E8-455C-B960-E3BF79FD01CA}"/>
              </a:ext>
            </a:extLst>
          </p:cNvPr>
          <p:cNvSpPr txBox="1"/>
          <p:nvPr/>
        </p:nvSpPr>
        <p:spPr>
          <a:xfrm>
            <a:off x="6216050" y="4420911"/>
            <a:ext cx="1455938" cy="1107996"/>
          </a:xfrm>
          <a:prstGeom prst="rect">
            <a:avLst/>
          </a:prstGeom>
          <a:noFill/>
        </p:spPr>
        <p:txBody>
          <a:bodyPr wrap="square" rtlCol="0">
            <a:spAutoFit/>
          </a:bodyPr>
          <a:lstStyle/>
          <a:p>
            <a:pPr algn="ctr"/>
            <a:r>
              <a:rPr lang="en-US" sz="6600" b="1"/>
              <a:t>4</a:t>
            </a:r>
            <a:endParaRPr lang="en-IN" sz="6600" b="1" dirty="0"/>
          </a:p>
        </p:txBody>
      </p:sp>
      <p:sp>
        <p:nvSpPr>
          <p:cNvPr id="15" name="TextBox 14">
            <a:extLst>
              <a:ext uri="{FF2B5EF4-FFF2-40B4-BE49-F238E27FC236}">
                <a16:creationId xmlns:a16="http://schemas.microsoft.com/office/drawing/2014/main" id="{1832205E-DDC9-4D59-BCBB-7A0FABD1D7DE}"/>
              </a:ext>
            </a:extLst>
          </p:cNvPr>
          <p:cNvSpPr txBox="1"/>
          <p:nvPr/>
        </p:nvSpPr>
        <p:spPr>
          <a:xfrm>
            <a:off x="913073" y="2512670"/>
            <a:ext cx="3226880" cy="400110"/>
          </a:xfrm>
          <a:prstGeom prst="rect">
            <a:avLst/>
          </a:prstGeom>
          <a:noFill/>
        </p:spPr>
        <p:txBody>
          <a:bodyPr wrap="square" rtlCol="0">
            <a:spAutoFit/>
          </a:bodyPr>
          <a:lstStyle/>
          <a:p>
            <a:pPr algn="r"/>
            <a:r>
              <a:rPr lang="en-US" sz="2000" dirty="0">
                <a:solidFill>
                  <a:srgbClr val="FFC000"/>
                </a:solidFill>
                <a:latin typeface="Metropolis Medium" panose="00000600000000000000" pitchFamily="50" charset="0"/>
              </a:rPr>
              <a:t>Extract Data:</a:t>
            </a:r>
            <a:endParaRPr lang="en-IN" sz="2000" dirty="0">
              <a:solidFill>
                <a:srgbClr val="FFC000"/>
              </a:solidFill>
              <a:latin typeface="Metropolis Medium" panose="00000600000000000000" pitchFamily="50" charset="0"/>
            </a:endParaRPr>
          </a:p>
        </p:txBody>
      </p:sp>
      <p:sp>
        <p:nvSpPr>
          <p:cNvPr id="16" name="TextBox 15">
            <a:extLst>
              <a:ext uri="{FF2B5EF4-FFF2-40B4-BE49-F238E27FC236}">
                <a16:creationId xmlns:a16="http://schemas.microsoft.com/office/drawing/2014/main" id="{06828F18-4886-40F6-A4B6-106AA8062027}"/>
              </a:ext>
            </a:extLst>
          </p:cNvPr>
          <p:cNvSpPr txBox="1"/>
          <p:nvPr/>
        </p:nvSpPr>
        <p:spPr>
          <a:xfrm>
            <a:off x="-228600" y="2927985"/>
            <a:ext cx="4368553" cy="784830"/>
          </a:xfrm>
          <a:prstGeom prst="rect">
            <a:avLst/>
          </a:prstGeom>
          <a:noFill/>
        </p:spPr>
        <p:txBody>
          <a:bodyPr wrap="square" rtlCol="0">
            <a:spAutoFit/>
          </a:bodyPr>
          <a:lstStyle/>
          <a:p>
            <a:pPr algn="r"/>
            <a:r>
              <a:rPr lang="en-US" sz="1500" dirty="0">
                <a:solidFill>
                  <a:schemeClr val="bg1"/>
                </a:solidFill>
                <a:latin typeface="Metropolis Medium" panose="00000600000000000000" pitchFamily="50" charset="0"/>
              </a:rPr>
              <a:t>Gather raw data from </a:t>
            </a:r>
            <a:r>
              <a:rPr lang="en-US" sz="1500" dirty="0" err="1">
                <a:solidFill>
                  <a:schemeClr val="bg1"/>
                </a:solidFill>
                <a:latin typeface="Metropolis Medium" panose="00000600000000000000" pitchFamily="50" charset="0"/>
              </a:rPr>
              <a:t>Olist's</a:t>
            </a:r>
            <a:r>
              <a:rPr lang="en-US" sz="1500" dirty="0">
                <a:solidFill>
                  <a:schemeClr val="bg1"/>
                </a:solidFill>
                <a:latin typeface="Metropolis Medium" panose="00000600000000000000" pitchFamily="50" charset="0"/>
              </a:rPr>
              <a:t> databases. Ensure comprehensive data collection covering all necessary aspects.</a:t>
            </a:r>
            <a:endParaRPr lang="en-IN" sz="1500" dirty="0">
              <a:solidFill>
                <a:schemeClr val="bg1"/>
              </a:solidFill>
              <a:latin typeface="Metropolis Medium" panose="00000600000000000000" pitchFamily="50" charset="0"/>
            </a:endParaRPr>
          </a:p>
        </p:txBody>
      </p:sp>
      <p:sp>
        <p:nvSpPr>
          <p:cNvPr id="17" name="TextBox 16">
            <a:extLst>
              <a:ext uri="{FF2B5EF4-FFF2-40B4-BE49-F238E27FC236}">
                <a16:creationId xmlns:a16="http://schemas.microsoft.com/office/drawing/2014/main" id="{165904FC-64A4-4491-ADA2-BD12CEA4A062}"/>
              </a:ext>
            </a:extLst>
          </p:cNvPr>
          <p:cNvSpPr txBox="1"/>
          <p:nvPr/>
        </p:nvSpPr>
        <p:spPr>
          <a:xfrm>
            <a:off x="913073" y="4201270"/>
            <a:ext cx="3226880" cy="400110"/>
          </a:xfrm>
          <a:prstGeom prst="rect">
            <a:avLst/>
          </a:prstGeom>
          <a:noFill/>
        </p:spPr>
        <p:txBody>
          <a:bodyPr wrap="square" rtlCol="0">
            <a:spAutoFit/>
          </a:bodyPr>
          <a:lstStyle/>
          <a:p>
            <a:pPr algn="r"/>
            <a:r>
              <a:rPr lang="en-US" sz="2000" dirty="0">
                <a:solidFill>
                  <a:srgbClr val="FFC000"/>
                </a:solidFill>
                <a:latin typeface="Metropolis Medium" panose="00000600000000000000" pitchFamily="50" charset="0"/>
              </a:rPr>
              <a:t>KPI &amp; Visualization:</a:t>
            </a:r>
            <a:endParaRPr lang="en-IN" sz="2000" dirty="0">
              <a:solidFill>
                <a:srgbClr val="FFC000"/>
              </a:solidFill>
              <a:latin typeface="Metropolis Medium" panose="00000600000000000000" pitchFamily="50" charset="0"/>
            </a:endParaRPr>
          </a:p>
        </p:txBody>
      </p:sp>
      <p:sp>
        <p:nvSpPr>
          <p:cNvPr id="18" name="TextBox 17">
            <a:extLst>
              <a:ext uri="{FF2B5EF4-FFF2-40B4-BE49-F238E27FC236}">
                <a16:creationId xmlns:a16="http://schemas.microsoft.com/office/drawing/2014/main" id="{0478EA33-0594-4371-92BF-5BE657CA9E0D}"/>
              </a:ext>
            </a:extLst>
          </p:cNvPr>
          <p:cNvSpPr txBox="1"/>
          <p:nvPr/>
        </p:nvSpPr>
        <p:spPr>
          <a:xfrm>
            <a:off x="133350" y="4616585"/>
            <a:ext cx="4006603" cy="1015663"/>
          </a:xfrm>
          <a:prstGeom prst="rect">
            <a:avLst/>
          </a:prstGeom>
          <a:noFill/>
        </p:spPr>
        <p:txBody>
          <a:bodyPr wrap="square" rtlCol="0">
            <a:spAutoFit/>
          </a:bodyPr>
          <a:lstStyle/>
          <a:p>
            <a:pPr algn="r"/>
            <a:r>
              <a:rPr lang="en-US" sz="1500" dirty="0">
                <a:solidFill>
                  <a:schemeClr val="bg1"/>
                </a:solidFill>
                <a:latin typeface="Metropolis Medium" panose="00000600000000000000" pitchFamily="50" charset="0"/>
              </a:rPr>
              <a:t>Identify KPIs: Total sales, number of orders, review scores, payment types.</a:t>
            </a:r>
          </a:p>
          <a:p>
            <a:pPr algn="r"/>
            <a:r>
              <a:rPr lang="en-US" sz="1500" dirty="0">
                <a:solidFill>
                  <a:schemeClr val="bg1"/>
                </a:solidFill>
                <a:latin typeface="Metropolis Medium" panose="00000600000000000000" pitchFamily="50" charset="0"/>
              </a:rPr>
              <a:t>Create charts and graphs to represent data trends.</a:t>
            </a:r>
            <a:endParaRPr lang="en-IN" sz="1500" dirty="0">
              <a:solidFill>
                <a:schemeClr val="bg1"/>
              </a:solidFill>
              <a:latin typeface="Metropolis Medium" panose="00000600000000000000" pitchFamily="50" charset="0"/>
            </a:endParaRPr>
          </a:p>
        </p:txBody>
      </p:sp>
      <p:sp>
        <p:nvSpPr>
          <p:cNvPr id="23" name="TextBox 22">
            <a:extLst>
              <a:ext uri="{FF2B5EF4-FFF2-40B4-BE49-F238E27FC236}">
                <a16:creationId xmlns:a16="http://schemas.microsoft.com/office/drawing/2014/main" id="{4476E333-098B-4ADD-9EBB-CB61DA478428}"/>
              </a:ext>
            </a:extLst>
          </p:cNvPr>
          <p:cNvSpPr txBox="1"/>
          <p:nvPr/>
        </p:nvSpPr>
        <p:spPr>
          <a:xfrm>
            <a:off x="8052047" y="2503504"/>
            <a:ext cx="2610035" cy="400110"/>
          </a:xfrm>
          <a:prstGeom prst="rect">
            <a:avLst/>
          </a:prstGeom>
          <a:noFill/>
        </p:spPr>
        <p:txBody>
          <a:bodyPr wrap="square" rtlCol="0">
            <a:spAutoFit/>
          </a:bodyPr>
          <a:lstStyle/>
          <a:p>
            <a:r>
              <a:rPr lang="en-US" sz="2000" dirty="0">
                <a:solidFill>
                  <a:srgbClr val="FFC000"/>
                </a:solidFill>
                <a:latin typeface="Metropolis Medium" panose="00000600000000000000" pitchFamily="50" charset="0"/>
              </a:rPr>
              <a:t>Transformation:</a:t>
            </a:r>
            <a:endParaRPr lang="en-IN" sz="2000" dirty="0">
              <a:solidFill>
                <a:srgbClr val="FFC000"/>
              </a:solidFill>
              <a:latin typeface="Metropolis Medium" panose="00000600000000000000" pitchFamily="50" charset="0"/>
            </a:endParaRPr>
          </a:p>
        </p:txBody>
      </p:sp>
      <p:sp>
        <p:nvSpPr>
          <p:cNvPr id="24" name="TextBox 23">
            <a:extLst>
              <a:ext uri="{FF2B5EF4-FFF2-40B4-BE49-F238E27FC236}">
                <a16:creationId xmlns:a16="http://schemas.microsoft.com/office/drawing/2014/main" id="{BA4A80B0-9FB7-443A-AAF7-CA9E566361CE}"/>
              </a:ext>
            </a:extLst>
          </p:cNvPr>
          <p:cNvSpPr txBox="1"/>
          <p:nvPr/>
        </p:nvSpPr>
        <p:spPr>
          <a:xfrm>
            <a:off x="8052046" y="2918819"/>
            <a:ext cx="4063753" cy="1015663"/>
          </a:xfrm>
          <a:prstGeom prst="rect">
            <a:avLst/>
          </a:prstGeom>
          <a:noFill/>
        </p:spPr>
        <p:txBody>
          <a:bodyPr wrap="square" rtlCol="0">
            <a:spAutoFit/>
          </a:bodyPr>
          <a:lstStyle/>
          <a:p>
            <a:r>
              <a:rPr lang="en-US" sz="1500" dirty="0">
                <a:solidFill>
                  <a:schemeClr val="bg1"/>
                </a:solidFill>
                <a:latin typeface="Metropolis Medium" panose="00000600000000000000" pitchFamily="50" charset="0"/>
              </a:rPr>
              <a:t>Clean and prepare data.</a:t>
            </a:r>
          </a:p>
          <a:p>
            <a:r>
              <a:rPr lang="en-US" sz="1500" dirty="0">
                <a:solidFill>
                  <a:schemeClr val="bg1"/>
                </a:solidFill>
                <a:latin typeface="Metropolis Medium" panose="00000600000000000000" pitchFamily="50" charset="0"/>
              </a:rPr>
              <a:t>Handle missing values, remove duplicates, correct errors. </a:t>
            </a:r>
          </a:p>
          <a:p>
            <a:r>
              <a:rPr lang="en-US" sz="1500" dirty="0">
                <a:solidFill>
                  <a:schemeClr val="bg1"/>
                </a:solidFill>
                <a:latin typeface="Metropolis Medium" panose="00000600000000000000" pitchFamily="50" charset="0"/>
              </a:rPr>
              <a:t>Standardize data formats. </a:t>
            </a:r>
            <a:endParaRPr lang="en-IN" sz="1500" dirty="0">
              <a:solidFill>
                <a:schemeClr val="bg1"/>
              </a:solidFill>
              <a:latin typeface="Metropolis Medium" panose="00000600000000000000" pitchFamily="50" charset="0"/>
            </a:endParaRPr>
          </a:p>
        </p:txBody>
      </p:sp>
      <p:sp>
        <p:nvSpPr>
          <p:cNvPr id="25" name="TextBox 24">
            <a:extLst>
              <a:ext uri="{FF2B5EF4-FFF2-40B4-BE49-F238E27FC236}">
                <a16:creationId xmlns:a16="http://schemas.microsoft.com/office/drawing/2014/main" id="{8576B603-39D3-4E7E-8E6E-6241A369ABA4}"/>
              </a:ext>
            </a:extLst>
          </p:cNvPr>
          <p:cNvSpPr txBox="1"/>
          <p:nvPr/>
        </p:nvSpPr>
        <p:spPr>
          <a:xfrm>
            <a:off x="8052047" y="4192104"/>
            <a:ext cx="2610035" cy="400110"/>
          </a:xfrm>
          <a:prstGeom prst="rect">
            <a:avLst/>
          </a:prstGeom>
          <a:noFill/>
        </p:spPr>
        <p:txBody>
          <a:bodyPr wrap="square" rtlCol="0">
            <a:spAutoFit/>
          </a:bodyPr>
          <a:lstStyle/>
          <a:p>
            <a:r>
              <a:rPr lang="en-US" sz="2000" dirty="0">
                <a:solidFill>
                  <a:srgbClr val="FFC000"/>
                </a:solidFill>
                <a:latin typeface="Metropolis Medium" panose="00000600000000000000" pitchFamily="50" charset="0"/>
              </a:rPr>
              <a:t>Dashboard:</a:t>
            </a:r>
            <a:endParaRPr lang="en-IN" sz="2000" dirty="0">
              <a:solidFill>
                <a:srgbClr val="FFC000"/>
              </a:solidFill>
              <a:latin typeface="Metropolis Medium" panose="00000600000000000000" pitchFamily="50" charset="0"/>
            </a:endParaRPr>
          </a:p>
        </p:txBody>
      </p:sp>
      <p:sp>
        <p:nvSpPr>
          <p:cNvPr id="26" name="TextBox 25">
            <a:extLst>
              <a:ext uri="{FF2B5EF4-FFF2-40B4-BE49-F238E27FC236}">
                <a16:creationId xmlns:a16="http://schemas.microsoft.com/office/drawing/2014/main" id="{EE4AAC34-CC8C-4373-825D-5FFBA8322159}"/>
              </a:ext>
            </a:extLst>
          </p:cNvPr>
          <p:cNvSpPr txBox="1"/>
          <p:nvPr/>
        </p:nvSpPr>
        <p:spPr>
          <a:xfrm>
            <a:off x="8052046" y="4607419"/>
            <a:ext cx="3305939" cy="1015663"/>
          </a:xfrm>
          <a:prstGeom prst="rect">
            <a:avLst/>
          </a:prstGeom>
          <a:noFill/>
        </p:spPr>
        <p:txBody>
          <a:bodyPr wrap="square" rtlCol="0">
            <a:spAutoFit/>
          </a:bodyPr>
          <a:lstStyle/>
          <a:p>
            <a:r>
              <a:rPr lang="en-US" sz="1500" dirty="0">
                <a:solidFill>
                  <a:schemeClr val="bg1"/>
                </a:solidFill>
                <a:latin typeface="Metropolis Medium" panose="00000600000000000000" pitchFamily="50" charset="0"/>
              </a:rPr>
              <a:t>Develop an interactive dashboard to present findings.</a:t>
            </a:r>
          </a:p>
          <a:p>
            <a:r>
              <a:rPr lang="en-US" sz="1500" dirty="0">
                <a:solidFill>
                  <a:schemeClr val="bg1"/>
                </a:solidFill>
                <a:latin typeface="Metropolis Medium" panose="00000600000000000000" pitchFamily="50" charset="0"/>
              </a:rPr>
              <a:t>Design layout for clarity and impact.</a:t>
            </a:r>
            <a:endParaRPr lang="en-IN" sz="1500" dirty="0">
              <a:solidFill>
                <a:schemeClr val="bg1"/>
              </a:solidFill>
              <a:latin typeface="Metropolis Medium" panose="00000600000000000000" pitchFamily="50" charset="0"/>
            </a:endParaRPr>
          </a:p>
        </p:txBody>
      </p:sp>
      <p:sp>
        <p:nvSpPr>
          <p:cNvPr id="29" name="Isosceles Triangle 28">
            <a:extLst>
              <a:ext uri="{FF2B5EF4-FFF2-40B4-BE49-F238E27FC236}">
                <a16:creationId xmlns:a16="http://schemas.microsoft.com/office/drawing/2014/main" id="{885F4CE2-F8CE-4F49-8921-D2DDF22631DD}"/>
              </a:ext>
            </a:extLst>
          </p:cNvPr>
          <p:cNvSpPr/>
          <p:nvPr/>
        </p:nvSpPr>
        <p:spPr>
          <a:xfrm>
            <a:off x="11168109" y="0"/>
            <a:ext cx="1023891" cy="6858000"/>
          </a:xfrm>
          <a:prstGeom prst="triangle">
            <a:avLst>
              <a:gd name="adj" fmla="val 10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58913502"/>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A308A-AE78-47FA-85E0-F994E242C090}"/>
              </a:ext>
            </a:extLst>
          </p:cNvPr>
          <p:cNvSpPr txBox="1">
            <a:spLocks/>
          </p:cNvSpPr>
          <p:nvPr/>
        </p:nvSpPr>
        <p:spPr>
          <a:xfrm>
            <a:off x="1784807" y="311689"/>
            <a:ext cx="8622384" cy="92212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Metropolis Medium" panose="00000600000000000000" pitchFamily="50" charset="0"/>
              </a:rPr>
              <a:t>TOOLS USED FOR ANALYSIS</a:t>
            </a:r>
          </a:p>
        </p:txBody>
      </p:sp>
      <p:pic>
        <p:nvPicPr>
          <p:cNvPr id="4" name="Picture 3">
            <a:extLst>
              <a:ext uri="{FF2B5EF4-FFF2-40B4-BE49-F238E27FC236}">
                <a16:creationId xmlns:a16="http://schemas.microsoft.com/office/drawing/2014/main" id="{D7A517BF-2178-4599-BE27-13511C51BE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2311" y="4232742"/>
            <a:ext cx="2484798" cy="2484798"/>
          </a:xfrm>
          <a:prstGeom prst="rect">
            <a:avLst/>
          </a:prstGeom>
        </p:spPr>
      </p:pic>
      <p:pic>
        <p:nvPicPr>
          <p:cNvPr id="5" name="Picture 4" descr="Power BI Logo, symbol, meaning, history, PNG, brand">
            <a:extLst>
              <a:ext uri="{FF2B5EF4-FFF2-40B4-BE49-F238E27FC236}">
                <a16:creationId xmlns:a16="http://schemas.microsoft.com/office/drawing/2014/main" id="{032F996C-A326-46B0-919A-0FF00341C5A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7373"/>
          <a:stretch/>
        </p:blipFill>
        <p:spPr bwMode="auto">
          <a:xfrm>
            <a:off x="6732721" y="4002213"/>
            <a:ext cx="4073188" cy="189313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2C7CAC5-BFB9-466C-9923-FCD77E521A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02226" y="962654"/>
            <a:ext cx="3534179" cy="3534179"/>
          </a:xfrm>
          <a:prstGeom prst="rect">
            <a:avLst/>
          </a:prstGeom>
        </p:spPr>
      </p:pic>
      <p:pic>
        <p:nvPicPr>
          <p:cNvPr id="9" name="Picture 8">
            <a:extLst>
              <a:ext uri="{FF2B5EF4-FFF2-40B4-BE49-F238E27FC236}">
                <a16:creationId xmlns:a16="http://schemas.microsoft.com/office/drawing/2014/main" id="{F14C69DA-2D00-461B-A55A-6AFF8B15F4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1874" y="1868091"/>
            <a:ext cx="1730372" cy="1730372"/>
          </a:xfrm>
          <a:prstGeom prst="rect">
            <a:avLst/>
          </a:prstGeom>
        </p:spPr>
      </p:pic>
      <p:sp>
        <p:nvSpPr>
          <p:cNvPr id="10" name="TextBox 9">
            <a:extLst>
              <a:ext uri="{FF2B5EF4-FFF2-40B4-BE49-F238E27FC236}">
                <a16:creationId xmlns:a16="http://schemas.microsoft.com/office/drawing/2014/main" id="{C1A9F8CF-032D-4C03-8851-41F9FD7DE4B4}"/>
              </a:ext>
            </a:extLst>
          </p:cNvPr>
          <p:cNvSpPr txBox="1"/>
          <p:nvPr/>
        </p:nvSpPr>
        <p:spPr>
          <a:xfrm>
            <a:off x="2427876" y="3598463"/>
            <a:ext cx="1538368" cy="707886"/>
          </a:xfrm>
          <a:prstGeom prst="rect">
            <a:avLst/>
          </a:prstGeom>
          <a:noFill/>
        </p:spPr>
        <p:txBody>
          <a:bodyPr wrap="square" rtlCol="0">
            <a:spAutoFit/>
          </a:bodyPr>
          <a:lstStyle/>
          <a:p>
            <a:r>
              <a:rPr lang="en-US" sz="4000" dirty="0">
                <a:solidFill>
                  <a:schemeClr val="tx1">
                    <a:lumMod val="95000"/>
                    <a:lumOff val="5000"/>
                  </a:schemeClr>
                </a:solidFill>
              </a:rPr>
              <a:t>EXCEL</a:t>
            </a:r>
            <a:endParaRPr lang="en-IN" sz="4000" dirty="0">
              <a:solidFill>
                <a:schemeClr val="tx1">
                  <a:lumMod val="95000"/>
                  <a:lumOff val="5000"/>
                </a:schemeClr>
              </a:solidFill>
            </a:endParaRPr>
          </a:p>
        </p:txBody>
      </p:sp>
      <p:sp>
        <p:nvSpPr>
          <p:cNvPr id="11" name="Isosceles Triangle 10">
            <a:extLst>
              <a:ext uri="{FF2B5EF4-FFF2-40B4-BE49-F238E27FC236}">
                <a16:creationId xmlns:a16="http://schemas.microsoft.com/office/drawing/2014/main" id="{C8635474-80DD-44CB-A4D9-62BA2C340D61}"/>
              </a:ext>
            </a:extLst>
          </p:cNvPr>
          <p:cNvSpPr/>
          <p:nvPr/>
        </p:nvSpPr>
        <p:spPr>
          <a:xfrm>
            <a:off x="11168109" y="0"/>
            <a:ext cx="1023891" cy="6858000"/>
          </a:xfrm>
          <a:prstGeom prst="triangle">
            <a:avLst>
              <a:gd name="adj" fmla="val 10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03C319BC-5B56-4511-AEFB-F8F07F53F38E}"/>
              </a:ext>
            </a:extLst>
          </p:cNvPr>
          <p:cNvSpPr txBox="1"/>
          <p:nvPr/>
        </p:nvSpPr>
        <p:spPr>
          <a:xfrm>
            <a:off x="7855220" y="5722538"/>
            <a:ext cx="2134469" cy="707886"/>
          </a:xfrm>
          <a:prstGeom prst="rect">
            <a:avLst/>
          </a:prstGeom>
          <a:noFill/>
        </p:spPr>
        <p:txBody>
          <a:bodyPr wrap="square" rtlCol="0">
            <a:spAutoFit/>
          </a:bodyPr>
          <a:lstStyle/>
          <a:p>
            <a:r>
              <a:rPr lang="en-US" sz="4000" dirty="0">
                <a:solidFill>
                  <a:schemeClr val="tx1">
                    <a:lumMod val="95000"/>
                    <a:lumOff val="5000"/>
                  </a:schemeClr>
                </a:solidFill>
              </a:rPr>
              <a:t>Power BI</a:t>
            </a:r>
            <a:endParaRPr lang="en-IN" sz="4000" dirty="0">
              <a:solidFill>
                <a:schemeClr val="tx1">
                  <a:lumMod val="95000"/>
                  <a:lumOff val="5000"/>
                </a:schemeClr>
              </a:solidFill>
            </a:endParaRPr>
          </a:p>
        </p:txBody>
      </p:sp>
    </p:spTree>
    <p:extLst>
      <p:ext uri="{BB962C8B-B14F-4D97-AF65-F5344CB8AC3E}">
        <p14:creationId xmlns:p14="http://schemas.microsoft.com/office/powerpoint/2010/main" val="681238785"/>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846E8-5366-4C70-9B1A-74B6115CDB7B}"/>
              </a:ext>
            </a:extLst>
          </p:cNvPr>
          <p:cNvSpPr txBox="1">
            <a:spLocks/>
          </p:cNvSpPr>
          <p:nvPr/>
        </p:nvSpPr>
        <p:spPr>
          <a:xfrm>
            <a:off x="1302342" y="107576"/>
            <a:ext cx="9587315"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FFC000"/>
                </a:solidFill>
                <a:latin typeface="Metropolis Medium" panose="00000600000000000000" pitchFamily="50" charset="0"/>
              </a:rPr>
              <a:t>KPI 1: </a:t>
            </a:r>
            <a:r>
              <a:rPr lang="en-US" sz="3000" b="1" dirty="0">
                <a:solidFill>
                  <a:schemeClr val="bg1"/>
                </a:solidFill>
                <a:latin typeface="Metropolis Medium" panose="00000600000000000000" pitchFamily="50" charset="0"/>
              </a:rPr>
              <a:t>Weekday vs Weekend payment statistics</a:t>
            </a:r>
          </a:p>
        </p:txBody>
      </p:sp>
      <p:sp>
        <p:nvSpPr>
          <p:cNvPr id="3" name="TextBox 2">
            <a:extLst>
              <a:ext uri="{FF2B5EF4-FFF2-40B4-BE49-F238E27FC236}">
                <a16:creationId xmlns:a16="http://schemas.microsoft.com/office/drawing/2014/main" id="{43994257-E68C-4572-AA58-0E45B97464C3}"/>
              </a:ext>
            </a:extLst>
          </p:cNvPr>
          <p:cNvSpPr txBox="1"/>
          <p:nvPr/>
        </p:nvSpPr>
        <p:spPr>
          <a:xfrm>
            <a:off x="4486275" y="841114"/>
            <a:ext cx="7629525" cy="5909310"/>
          </a:xfrm>
          <a:prstGeom prst="rect">
            <a:avLst/>
          </a:prstGeom>
          <a:noFill/>
        </p:spPr>
        <p:txBody>
          <a:bodyPr wrap="square" rtlCol="0">
            <a:spAutoFit/>
          </a:bodyPr>
          <a:lstStyle/>
          <a:p>
            <a:r>
              <a:rPr lang="en-US" u="sng" dirty="0">
                <a:solidFill>
                  <a:srgbClr val="FFC000"/>
                </a:solidFill>
                <a:latin typeface="Metropolis Medium" panose="00000600000000000000" pitchFamily="50" charset="0"/>
              </a:rPr>
              <a:t>Observation :</a:t>
            </a:r>
          </a:p>
          <a:p>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The payment done in weekday is </a:t>
            </a:r>
            <a:r>
              <a:rPr lang="en-US" dirty="0">
                <a:solidFill>
                  <a:srgbClr val="FFC000"/>
                </a:solidFill>
                <a:latin typeface="Metropolis Medium" panose="00000600000000000000" pitchFamily="50" charset="0"/>
              </a:rPr>
              <a:t>77% </a:t>
            </a:r>
            <a:r>
              <a:rPr lang="en-US" dirty="0">
                <a:solidFill>
                  <a:schemeClr val="bg1"/>
                </a:solidFill>
                <a:latin typeface="Metropolis Medium" panose="00000600000000000000" pitchFamily="50" charset="0"/>
              </a:rPr>
              <a:t>and  weekend is </a:t>
            </a:r>
            <a:r>
              <a:rPr lang="en-US" dirty="0">
                <a:solidFill>
                  <a:srgbClr val="FFC000"/>
                </a:solidFill>
                <a:latin typeface="Metropolis Medium" panose="00000600000000000000" pitchFamily="50" charset="0"/>
              </a:rPr>
              <a:t>23%</a:t>
            </a:r>
            <a:r>
              <a:rPr lang="en-US" dirty="0">
                <a:solidFill>
                  <a:schemeClr val="bg1"/>
                </a:solidFill>
                <a:latin typeface="Metropolis Medium" panose="00000600000000000000" pitchFamily="50" charset="0"/>
              </a:rPr>
              <a:t>, which is representing </a:t>
            </a:r>
            <a:r>
              <a:rPr lang="en-US" dirty="0">
                <a:solidFill>
                  <a:srgbClr val="FFC000"/>
                </a:solidFill>
                <a:latin typeface="Metropolis Medium" panose="00000600000000000000" pitchFamily="50" charset="0"/>
              </a:rPr>
              <a:t>highest payment </a:t>
            </a:r>
            <a:r>
              <a:rPr lang="en-US" dirty="0">
                <a:solidFill>
                  <a:schemeClr val="bg1"/>
                </a:solidFill>
                <a:latin typeface="Metropolis Medium" panose="00000600000000000000" pitchFamily="50" charset="0"/>
              </a:rPr>
              <a:t>on </a:t>
            </a:r>
            <a:r>
              <a:rPr lang="en-US" dirty="0">
                <a:solidFill>
                  <a:srgbClr val="FFC000"/>
                </a:solidFill>
                <a:latin typeface="Metropolis Medium" panose="00000600000000000000" pitchFamily="50" charset="0"/>
              </a:rPr>
              <a:t>weekday</a:t>
            </a:r>
            <a:r>
              <a:rPr lang="en-US" dirty="0">
                <a:solidFill>
                  <a:schemeClr val="bg1"/>
                </a:solidFill>
                <a:latin typeface="Metropolis Medium" panose="00000600000000000000" pitchFamily="50" charset="0"/>
              </a:rPr>
              <a:t> as compared to </a:t>
            </a:r>
            <a:r>
              <a:rPr lang="en-US" dirty="0">
                <a:solidFill>
                  <a:srgbClr val="FFC000"/>
                </a:solidFill>
                <a:latin typeface="Metropolis Medium" panose="00000600000000000000" pitchFamily="50" charset="0"/>
              </a:rPr>
              <a:t>weekend</a:t>
            </a:r>
            <a:r>
              <a:rPr lang="en-US" dirty="0">
                <a:solidFill>
                  <a:schemeClr val="bg1"/>
                </a:solidFill>
                <a:latin typeface="Metropolis Medium" panose="00000600000000000000" pitchFamily="50" charset="0"/>
              </a:rPr>
              <a:t>.</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The weekdays payment is </a:t>
            </a:r>
            <a:r>
              <a:rPr lang="en-US" dirty="0">
                <a:solidFill>
                  <a:srgbClr val="FFC000"/>
                </a:solidFill>
                <a:latin typeface="Metropolis Medium" panose="00000600000000000000" pitchFamily="50" charset="0"/>
              </a:rPr>
              <a:t>3.4</a:t>
            </a:r>
            <a:r>
              <a:rPr lang="en-US" dirty="0">
                <a:solidFill>
                  <a:schemeClr val="bg1"/>
                </a:solidFill>
                <a:latin typeface="Metropolis Medium" panose="00000600000000000000" pitchFamily="50" charset="0"/>
              </a:rPr>
              <a:t> times of weekend payment.</a:t>
            </a:r>
          </a:p>
          <a:p>
            <a:endParaRPr lang="en-US" dirty="0">
              <a:solidFill>
                <a:schemeClr val="bg1"/>
              </a:solidFill>
              <a:latin typeface="Metropolis Medium" panose="00000600000000000000" pitchFamily="50" charset="0"/>
            </a:endParaRPr>
          </a:p>
          <a:p>
            <a:r>
              <a:rPr lang="en-US" u="sng" dirty="0">
                <a:solidFill>
                  <a:srgbClr val="FFC000"/>
                </a:solidFill>
                <a:latin typeface="Metropolis Medium" panose="00000600000000000000" pitchFamily="50" charset="0"/>
              </a:rPr>
              <a:t>Conclusion :</a:t>
            </a:r>
          </a:p>
          <a:p>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Businesses can </a:t>
            </a:r>
            <a:r>
              <a:rPr lang="en-US" dirty="0">
                <a:solidFill>
                  <a:srgbClr val="FFC000"/>
                </a:solidFill>
                <a:latin typeface="Metropolis Medium" panose="00000600000000000000" pitchFamily="50" charset="0"/>
              </a:rPr>
              <a:t>optimize</a:t>
            </a:r>
            <a:r>
              <a:rPr lang="en-US" dirty="0">
                <a:solidFill>
                  <a:schemeClr val="bg1"/>
                </a:solidFill>
                <a:latin typeface="Metropolis Medium" panose="00000600000000000000" pitchFamily="50" charset="0"/>
              </a:rPr>
              <a:t> their </a:t>
            </a:r>
            <a:r>
              <a:rPr lang="en-US" dirty="0">
                <a:solidFill>
                  <a:srgbClr val="FFC000"/>
                </a:solidFill>
                <a:latin typeface="Metropolis Medium" panose="00000600000000000000" pitchFamily="50" charset="0"/>
              </a:rPr>
              <a:t>strategies</a:t>
            </a:r>
            <a:r>
              <a:rPr lang="en-US" dirty="0">
                <a:solidFill>
                  <a:schemeClr val="bg1"/>
                </a:solidFill>
                <a:latin typeface="Metropolis Medium" panose="00000600000000000000" pitchFamily="50" charset="0"/>
              </a:rPr>
              <a:t> to capitalize on higher payment volumes during weekdays, while also considering </a:t>
            </a:r>
            <a:r>
              <a:rPr lang="en-US" dirty="0">
                <a:solidFill>
                  <a:srgbClr val="FFC000"/>
                </a:solidFill>
                <a:latin typeface="Metropolis Medium" panose="00000600000000000000" pitchFamily="50" charset="0"/>
              </a:rPr>
              <a:t>targeted approaches </a:t>
            </a:r>
            <a:r>
              <a:rPr lang="en-US" dirty="0">
                <a:solidFill>
                  <a:schemeClr val="bg1"/>
                </a:solidFill>
                <a:latin typeface="Metropolis Medium" panose="00000600000000000000" pitchFamily="50" charset="0"/>
              </a:rPr>
              <a:t>to </a:t>
            </a:r>
            <a:r>
              <a:rPr lang="en-US" dirty="0">
                <a:solidFill>
                  <a:srgbClr val="FFC000"/>
                </a:solidFill>
                <a:latin typeface="Metropolis Medium" panose="00000600000000000000" pitchFamily="50" charset="0"/>
              </a:rPr>
              <a:t>boost weekend payments</a:t>
            </a:r>
            <a:r>
              <a:rPr lang="en-US" dirty="0">
                <a:solidFill>
                  <a:schemeClr val="bg1"/>
                </a:solidFill>
                <a:latin typeface="Metropolis Medium" panose="00000600000000000000" pitchFamily="50" charset="0"/>
              </a:rPr>
              <a:t>.</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To increase the weekend sales we can release any </a:t>
            </a:r>
            <a:r>
              <a:rPr lang="en-US" dirty="0">
                <a:solidFill>
                  <a:srgbClr val="FFC000"/>
                </a:solidFill>
                <a:latin typeface="Metropolis Medium" panose="00000600000000000000" pitchFamily="50" charset="0"/>
              </a:rPr>
              <a:t>special offers</a:t>
            </a:r>
            <a:r>
              <a:rPr lang="en-US" dirty="0">
                <a:solidFill>
                  <a:schemeClr val="bg1"/>
                </a:solidFill>
                <a:latin typeface="Metropolis Medium" panose="00000600000000000000" pitchFamily="50" charset="0"/>
              </a:rPr>
              <a:t> on the weekends which helps to generate more</a:t>
            </a:r>
            <a:r>
              <a:rPr lang="en-US" dirty="0">
                <a:solidFill>
                  <a:srgbClr val="FFC000"/>
                </a:solidFill>
                <a:latin typeface="Metropolis Medium" panose="00000600000000000000" pitchFamily="50" charset="0"/>
              </a:rPr>
              <a:t> revenue</a:t>
            </a:r>
            <a:r>
              <a:rPr lang="en-US" dirty="0">
                <a:solidFill>
                  <a:schemeClr val="bg1"/>
                </a:solidFill>
                <a:latin typeface="Metropolis Medium" panose="00000600000000000000" pitchFamily="50" charset="0"/>
              </a:rPr>
              <a:t>.</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Analyzing weekdays versus weekends enables customer segmental on allowing for </a:t>
            </a:r>
            <a:r>
              <a:rPr lang="en-US" dirty="0">
                <a:solidFill>
                  <a:srgbClr val="FFC000"/>
                </a:solidFill>
                <a:latin typeface="Metropolis Medium" panose="00000600000000000000" pitchFamily="50" charset="0"/>
              </a:rPr>
              <a:t>personalized marketing approaches </a:t>
            </a:r>
            <a:r>
              <a:rPr lang="en-US" dirty="0">
                <a:solidFill>
                  <a:schemeClr val="bg1"/>
                </a:solidFill>
                <a:latin typeface="Metropolis Medium" panose="00000600000000000000" pitchFamily="50" charset="0"/>
              </a:rPr>
              <a:t>to reach customers effectively on the days when they are more likely to make purchases.</a:t>
            </a:r>
            <a:endParaRPr lang="en-IN" dirty="0">
              <a:solidFill>
                <a:schemeClr val="bg1"/>
              </a:solidFill>
              <a:latin typeface="Metropolis Medium" panose="00000600000000000000" pitchFamily="50" charset="0"/>
            </a:endParaRPr>
          </a:p>
        </p:txBody>
      </p:sp>
      <p:pic>
        <p:nvPicPr>
          <p:cNvPr id="6" name="Picture 5">
            <a:extLst>
              <a:ext uri="{FF2B5EF4-FFF2-40B4-BE49-F238E27FC236}">
                <a16:creationId xmlns:a16="http://schemas.microsoft.com/office/drawing/2014/main" id="{22D7D25B-C768-417C-97EC-7D12024F3ACE}"/>
              </a:ext>
            </a:extLst>
          </p:cNvPr>
          <p:cNvPicPr>
            <a:picLocks noChangeAspect="1"/>
          </p:cNvPicPr>
          <p:nvPr/>
        </p:nvPicPr>
        <p:blipFill rotWithShape="1">
          <a:blip r:embed="rId2"/>
          <a:srcRect l="15193" r="14138" b="7215"/>
          <a:stretch/>
        </p:blipFill>
        <p:spPr>
          <a:xfrm>
            <a:off x="314325" y="1590589"/>
            <a:ext cx="3829050" cy="3676822"/>
          </a:xfrm>
          <a:prstGeom prst="rect">
            <a:avLst/>
          </a:prstGeom>
        </p:spPr>
      </p:pic>
    </p:spTree>
    <p:extLst>
      <p:ext uri="{BB962C8B-B14F-4D97-AF65-F5344CB8AC3E}">
        <p14:creationId xmlns:p14="http://schemas.microsoft.com/office/powerpoint/2010/main" val="1378371529"/>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85F9F19-7A4A-4051-829E-517610470B0D}"/>
              </a:ext>
            </a:extLst>
          </p:cNvPr>
          <p:cNvPicPr>
            <a:picLocks noChangeAspect="1"/>
          </p:cNvPicPr>
          <p:nvPr/>
        </p:nvPicPr>
        <p:blipFill rotWithShape="1">
          <a:blip r:embed="rId2"/>
          <a:srcRect l="5566" t="1207" r="8164"/>
          <a:stretch/>
        </p:blipFill>
        <p:spPr>
          <a:xfrm>
            <a:off x="238125" y="1781656"/>
            <a:ext cx="3914775" cy="3294687"/>
          </a:xfrm>
          <a:prstGeom prst="rect">
            <a:avLst/>
          </a:prstGeom>
        </p:spPr>
      </p:pic>
      <p:sp>
        <p:nvSpPr>
          <p:cNvPr id="2" name="Title 1">
            <a:extLst>
              <a:ext uri="{FF2B5EF4-FFF2-40B4-BE49-F238E27FC236}">
                <a16:creationId xmlns:a16="http://schemas.microsoft.com/office/drawing/2014/main" id="{A57846E8-5366-4C70-9B1A-74B6115CDB7B}"/>
              </a:ext>
            </a:extLst>
          </p:cNvPr>
          <p:cNvSpPr txBox="1">
            <a:spLocks/>
          </p:cNvSpPr>
          <p:nvPr/>
        </p:nvSpPr>
        <p:spPr>
          <a:xfrm>
            <a:off x="1302342" y="107576"/>
            <a:ext cx="10013358"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FFC000"/>
                </a:solidFill>
                <a:latin typeface="Metropolis Medium" panose="00000600000000000000" pitchFamily="50" charset="0"/>
              </a:rPr>
              <a:t>KPI 2: </a:t>
            </a:r>
            <a:r>
              <a:rPr lang="en-US" sz="3000" b="1" dirty="0">
                <a:solidFill>
                  <a:schemeClr val="bg1"/>
                </a:solidFill>
                <a:latin typeface="Metropolis Medium" panose="00000600000000000000" pitchFamily="50" charset="0"/>
              </a:rPr>
              <a:t>Number of orders with review score 5 and payment type credit card</a:t>
            </a:r>
          </a:p>
        </p:txBody>
      </p:sp>
      <p:sp>
        <p:nvSpPr>
          <p:cNvPr id="6" name="TextBox 5">
            <a:extLst>
              <a:ext uri="{FF2B5EF4-FFF2-40B4-BE49-F238E27FC236}">
                <a16:creationId xmlns:a16="http://schemas.microsoft.com/office/drawing/2014/main" id="{4844D987-9EF6-45B8-9700-0B0694660922}"/>
              </a:ext>
            </a:extLst>
          </p:cNvPr>
          <p:cNvSpPr txBox="1"/>
          <p:nvPr/>
        </p:nvSpPr>
        <p:spPr>
          <a:xfrm>
            <a:off x="4391025" y="1374514"/>
            <a:ext cx="7629525" cy="5078313"/>
          </a:xfrm>
          <a:prstGeom prst="rect">
            <a:avLst/>
          </a:prstGeom>
          <a:noFill/>
        </p:spPr>
        <p:txBody>
          <a:bodyPr wrap="square" rtlCol="0">
            <a:spAutoFit/>
          </a:bodyPr>
          <a:lstStyle/>
          <a:p>
            <a:r>
              <a:rPr lang="en-US" u="sng" dirty="0">
                <a:solidFill>
                  <a:srgbClr val="FFC000"/>
                </a:solidFill>
                <a:latin typeface="Metropolis Medium" panose="00000600000000000000" pitchFamily="50" charset="0"/>
              </a:rPr>
              <a:t>Observation:</a:t>
            </a:r>
          </a:p>
          <a:p>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With a review score of </a:t>
            </a:r>
            <a:r>
              <a:rPr lang="en-US" dirty="0">
                <a:solidFill>
                  <a:srgbClr val="FFC000"/>
                </a:solidFill>
                <a:latin typeface="Metropolis Medium" panose="00000600000000000000" pitchFamily="50" charset="0"/>
              </a:rPr>
              <a:t>5 </a:t>
            </a:r>
            <a:r>
              <a:rPr lang="en-US" dirty="0">
                <a:solidFill>
                  <a:schemeClr val="bg1"/>
                </a:solidFill>
                <a:latin typeface="Metropolis Medium" panose="00000600000000000000" pitchFamily="50" charset="0"/>
              </a:rPr>
              <a:t>and payment type as a </a:t>
            </a:r>
            <a:r>
              <a:rPr lang="en-US" dirty="0">
                <a:solidFill>
                  <a:srgbClr val="FFC000"/>
                </a:solidFill>
                <a:latin typeface="Metropolis Medium" panose="00000600000000000000" pitchFamily="50" charset="0"/>
              </a:rPr>
              <a:t>credit card</a:t>
            </a:r>
            <a:r>
              <a:rPr lang="en-US" dirty="0">
                <a:solidFill>
                  <a:schemeClr val="bg1"/>
                </a:solidFill>
                <a:latin typeface="Metropolis Medium" panose="00000600000000000000" pitchFamily="50" charset="0"/>
              </a:rPr>
              <a:t>, </a:t>
            </a:r>
            <a:r>
              <a:rPr lang="en-US" dirty="0">
                <a:solidFill>
                  <a:srgbClr val="FFC000"/>
                </a:solidFill>
                <a:latin typeface="Metropolis Medium" panose="00000600000000000000" pitchFamily="50" charset="0"/>
              </a:rPr>
              <a:t>highest order </a:t>
            </a:r>
            <a:r>
              <a:rPr lang="en-US" dirty="0">
                <a:solidFill>
                  <a:schemeClr val="bg1"/>
                </a:solidFill>
                <a:latin typeface="Metropolis Medium" panose="00000600000000000000" pitchFamily="50" charset="0"/>
              </a:rPr>
              <a:t>has been received .</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More than </a:t>
            </a:r>
            <a:r>
              <a:rPr lang="en-US" dirty="0">
                <a:solidFill>
                  <a:srgbClr val="FFC000"/>
                </a:solidFill>
                <a:latin typeface="Metropolis Medium" panose="00000600000000000000" pitchFamily="50" charset="0"/>
              </a:rPr>
              <a:t>70%</a:t>
            </a:r>
            <a:r>
              <a:rPr lang="en-US" dirty="0">
                <a:solidFill>
                  <a:schemeClr val="bg1"/>
                </a:solidFill>
                <a:latin typeface="Metropolis Medium" panose="00000600000000000000" pitchFamily="50" charset="0"/>
              </a:rPr>
              <a:t> of sales were paid by </a:t>
            </a:r>
            <a:r>
              <a:rPr lang="en-US" dirty="0">
                <a:solidFill>
                  <a:srgbClr val="FFC000"/>
                </a:solidFill>
                <a:latin typeface="Metropolis Medium" panose="00000600000000000000" pitchFamily="50" charset="0"/>
              </a:rPr>
              <a:t>Credit Card </a:t>
            </a:r>
            <a:r>
              <a:rPr lang="en-US" dirty="0">
                <a:solidFill>
                  <a:schemeClr val="bg1"/>
                </a:solidFill>
                <a:latin typeface="Metropolis Medium" panose="00000600000000000000" pitchFamily="50" charset="0"/>
              </a:rPr>
              <a:t>which is</a:t>
            </a:r>
          </a:p>
          <a:p>
            <a:r>
              <a:rPr lang="en-US" dirty="0">
                <a:solidFill>
                  <a:schemeClr val="bg1"/>
                </a:solidFill>
                <a:latin typeface="Metropolis Medium" panose="00000600000000000000" pitchFamily="50" charset="0"/>
              </a:rPr>
              <a:t>     increasing customer satisfaction also.</a:t>
            </a:r>
          </a:p>
          <a:p>
            <a:endParaRPr lang="en-US" dirty="0">
              <a:solidFill>
                <a:schemeClr val="bg1"/>
              </a:solidFill>
              <a:latin typeface="Metropolis Medium" panose="00000600000000000000" pitchFamily="50" charset="0"/>
            </a:endParaRPr>
          </a:p>
          <a:p>
            <a:r>
              <a:rPr lang="en-US" u="sng" dirty="0">
                <a:solidFill>
                  <a:srgbClr val="FFC000"/>
                </a:solidFill>
                <a:latin typeface="Metropolis Medium" panose="00000600000000000000" pitchFamily="50" charset="0"/>
              </a:rPr>
              <a:t>Conclusion:</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The prevalence of credit card payments and high review scores reflects</a:t>
            </a:r>
            <a:r>
              <a:rPr lang="en-US" dirty="0">
                <a:solidFill>
                  <a:srgbClr val="FFC000"/>
                </a:solidFill>
                <a:latin typeface="Metropolis Medium" panose="00000600000000000000" pitchFamily="50" charset="0"/>
              </a:rPr>
              <a:t> positive customer experiences</a:t>
            </a:r>
            <a:r>
              <a:rPr lang="en-US" dirty="0">
                <a:solidFill>
                  <a:schemeClr val="bg1"/>
                </a:solidFill>
                <a:latin typeface="Metropolis Medium" panose="00000600000000000000" pitchFamily="50" charset="0"/>
              </a:rPr>
              <a:t>.</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The high number of orders signifies a </a:t>
            </a:r>
            <a:r>
              <a:rPr lang="en-US" dirty="0">
                <a:solidFill>
                  <a:srgbClr val="FFC000"/>
                </a:solidFill>
                <a:latin typeface="Metropolis Medium" panose="00000600000000000000" pitchFamily="50" charset="0"/>
              </a:rPr>
              <a:t>strong demand </a:t>
            </a:r>
            <a:r>
              <a:rPr lang="en-US" dirty="0">
                <a:solidFill>
                  <a:schemeClr val="bg1"/>
                </a:solidFill>
                <a:latin typeface="Metropolis Medium" panose="00000600000000000000" pitchFamily="50" charset="0"/>
              </a:rPr>
              <a:t>for the products or services offered.</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Company can tie-up with any bank for </a:t>
            </a:r>
            <a:r>
              <a:rPr lang="en-US" dirty="0">
                <a:solidFill>
                  <a:srgbClr val="FFC000"/>
                </a:solidFill>
                <a:latin typeface="Metropolis Medium" panose="00000600000000000000" pitchFamily="50" charset="0"/>
              </a:rPr>
              <a:t>promoting</a:t>
            </a:r>
            <a:r>
              <a:rPr lang="en-US" dirty="0">
                <a:solidFill>
                  <a:schemeClr val="bg1"/>
                </a:solidFill>
                <a:latin typeface="Metropolis Medium" panose="00000600000000000000" pitchFamily="50" charset="0"/>
              </a:rPr>
              <a:t> credit-card in shop.</a:t>
            </a:r>
            <a:endParaRPr lang="en-IN" dirty="0">
              <a:solidFill>
                <a:schemeClr val="bg1"/>
              </a:solidFill>
              <a:latin typeface="Metropolis Medium" panose="00000600000000000000" pitchFamily="50" charset="0"/>
            </a:endParaRPr>
          </a:p>
        </p:txBody>
      </p:sp>
    </p:spTree>
    <p:extLst>
      <p:ext uri="{BB962C8B-B14F-4D97-AF65-F5344CB8AC3E}">
        <p14:creationId xmlns:p14="http://schemas.microsoft.com/office/powerpoint/2010/main" val="3620484712"/>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1B45FA5E-A8B7-40DA-808C-9A3D842B7A1B}"/>
              </a:ext>
            </a:extLst>
          </p:cNvPr>
          <p:cNvPicPr>
            <a:picLocks noChangeAspect="1"/>
          </p:cNvPicPr>
          <p:nvPr/>
        </p:nvPicPr>
        <p:blipFill rotWithShape="1">
          <a:blip r:embed="rId2"/>
          <a:srcRect l="6395" r="2716"/>
          <a:stretch/>
        </p:blipFill>
        <p:spPr>
          <a:xfrm>
            <a:off x="247650" y="1800466"/>
            <a:ext cx="3844543" cy="3257068"/>
          </a:xfrm>
          <a:prstGeom prst="rect">
            <a:avLst/>
          </a:prstGeom>
        </p:spPr>
      </p:pic>
      <p:sp>
        <p:nvSpPr>
          <p:cNvPr id="2" name="Title 1">
            <a:extLst>
              <a:ext uri="{FF2B5EF4-FFF2-40B4-BE49-F238E27FC236}">
                <a16:creationId xmlns:a16="http://schemas.microsoft.com/office/drawing/2014/main" id="{A57846E8-5366-4C70-9B1A-74B6115CDB7B}"/>
              </a:ext>
            </a:extLst>
          </p:cNvPr>
          <p:cNvSpPr txBox="1">
            <a:spLocks/>
          </p:cNvSpPr>
          <p:nvPr/>
        </p:nvSpPr>
        <p:spPr>
          <a:xfrm>
            <a:off x="1302342" y="107576"/>
            <a:ext cx="10013358" cy="50418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b="1" dirty="0">
                <a:solidFill>
                  <a:srgbClr val="FFC000"/>
                </a:solidFill>
                <a:latin typeface="Metropolis Medium" panose="00000600000000000000" pitchFamily="50" charset="0"/>
              </a:rPr>
              <a:t>KPI 3: </a:t>
            </a:r>
            <a:r>
              <a:rPr lang="en-US" sz="3000" b="1" dirty="0">
                <a:solidFill>
                  <a:schemeClr val="bg1"/>
                </a:solidFill>
                <a:latin typeface="Metropolis Medium" panose="00000600000000000000" pitchFamily="50" charset="0"/>
              </a:rPr>
              <a:t>Average number of days taken for </a:t>
            </a:r>
            <a:r>
              <a:rPr lang="en-US" sz="3000" b="1" dirty="0" err="1">
                <a:solidFill>
                  <a:schemeClr val="bg1"/>
                </a:solidFill>
                <a:latin typeface="Metropolis Medium" panose="00000600000000000000" pitchFamily="50" charset="0"/>
              </a:rPr>
              <a:t>order_delivered_customer_date</a:t>
            </a:r>
            <a:r>
              <a:rPr lang="en-US" sz="3000" b="1" dirty="0">
                <a:solidFill>
                  <a:schemeClr val="bg1"/>
                </a:solidFill>
                <a:latin typeface="Metropolis Medium" panose="00000600000000000000" pitchFamily="50" charset="0"/>
              </a:rPr>
              <a:t> for </a:t>
            </a:r>
            <a:r>
              <a:rPr lang="en-US" sz="3000" b="1" dirty="0" err="1">
                <a:solidFill>
                  <a:schemeClr val="bg1"/>
                </a:solidFill>
                <a:latin typeface="Metropolis Medium" panose="00000600000000000000" pitchFamily="50" charset="0"/>
              </a:rPr>
              <a:t>pet_shop</a:t>
            </a:r>
            <a:r>
              <a:rPr lang="en-US" sz="3000" b="1" dirty="0">
                <a:solidFill>
                  <a:schemeClr val="bg1"/>
                </a:solidFill>
                <a:latin typeface="Metropolis Medium" panose="00000600000000000000" pitchFamily="50" charset="0"/>
              </a:rPr>
              <a:t> </a:t>
            </a:r>
          </a:p>
        </p:txBody>
      </p:sp>
      <p:sp>
        <p:nvSpPr>
          <p:cNvPr id="7" name="TextBox 6">
            <a:extLst>
              <a:ext uri="{FF2B5EF4-FFF2-40B4-BE49-F238E27FC236}">
                <a16:creationId xmlns:a16="http://schemas.microsoft.com/office/drawing/2014/main" id="{367B1A79-7D41-44B0-AF1C-D6BE49ADC38A}"/>
              </a:ext>
            </a:extLst>
          </p:cNvPr>
          <p:cNvSpPr txBox="1"/>
          <p:nvPr/>
        </p:nvSpPr>
        <p:spPr>
          <a:xfrm>
            <a:off x="4391026" y="1403089"/>
            <a:ext cx="7477124" cy="4524315"/>
          </a:xfrm>
          <a:prstGeom prst="rect">
            <a:avLst/>
          </a:prstGeom>
          <a:noFill/>
        </p:spPr>
        <p:txBody>
          <a:bodyPr wrap="square" rtlCol="0">
            <a:spAutoFit/>
          </a:bodyPr>
          <a:lstStyle/>
          <a:p>
            <a:r>
              <a:rPr lang="en-US" u="sng" dirty="0">
                <a:solidFill>
                  <a:srgbClr val="FFC000"/>
                </a:solidFill>
                <a:latin typeface="Metropolis Medium" panose="00000600000000000000" pitchFamily="50" charset="0"/>
              </a:rPr>
              <a:t>Observation:</a:t>
            </a:r>
          </a:p>
          <a:p>
            <a:endParaRPr lang="en-US" dirty="0">
              <a:solidFill>
                <a:schemeClr val="bg1"/>
              </a:solidFill>
              <a:latin typeface="Metropolis Medium" panose="00000600000000000000" pitchFamily="50" charset="0"/>
            </a:endParaRPr>
          </a:p>
          <a:p>
            <a:pPr marL="342900" indent="-342900">
              <a:buClr>
                <a:schemeClr val="bg1"/>
              </a:buClr>
              <a:buFont typeface="+mj-lt"/>
              <a:buAutoNum type="arabicParenR"/>
            </a:pPr>
            <a:r>
              <a:rPr lang="en-US" dirty="0">
                <a:solidFill>
                  <a:srgbClr val="FFC000"/>
                </a:solidFill>
                <a:latin typeface="Metropolis Medium" panose="00000600000000000000" pitchFamily="50" charset="0"/>
              </a:rPr>
              <a:t>11 </a:t>
            </a:r>
            <a:r>
              <a:rPr lang="en-US" dirty="0">
                <a:solidFill>
                  <a:schemeClr val="bg1"/>
                </a:solidFill>
                <a:latin typeface="Metropolis Medium" panose="00000600000000000000" pitchFamily="50" charset="0"/>
              </a:rPr>
              <a:t>days is the avg days taken to deliver the order for pet shop.</a:t>
            </a:r>
          </a:p>
          <a:p>
            <a:endParaRPr lang="en-US" dirty="0">
              <a:solidFill>
                <a:schemeClr val="bg1"/>
              </a:solidFill>
              <a:latin typeface="Metropolis Medium" panose="00000600000000000000" pitchFamily="50" charset="0"/>
            </a:endParaRPr>
          </a:p>
          <a:p>
            <a:r>
              <a:rPr lang="en-US" u="sng" dirty="0">
                <a:solidFill>
                  <a:srgbClr val="FFC000"/>
                </a:solidFill>
                <a:latin typeface="Metropolis Medium" panose="00000600000000000000" pitchFamily="50" charset="0"/>
              </a:rPr>
              <a:t>Conclusion:</a:t>
            </a:r>
          </a:p>
          <a:p>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The observation highlights the need for</a:t>
            </a:r>
            <a:r>
              <a:rPr lang="en-US" dirty="0">
                <a:solidFill>
                  <a:srgbClr val="FFC000"/>
                </a:solidFill>
                <a:latin typeface="Metropolis Medium" panose="00000600000000000000" pitchFamily="50" charset="0"/>
              </a:rPr>
              <a:t> streamlining processes </a:t>
            </a:r>
            <a:r>
              <a:rPr lang="en-US" dirty="0">
                <a:solidFill>
                  <a:schemeClr val="bg1"/>
                </a:solidFill>
                <a:latin typeface="Metropolis Medium" panose="00000600000000000000" pitchFamily="50" charset="0"/>
              </a:rPr>
              <a:t>and improving </a:t>
            </a:r>
            <a:r>
              <a:rPr lang="en-US" dirty="0">
                <a:solidFill>
                  <a:srgbClr val="FFC000"/>
                </a:solidFill>
                <a:latin typeface="Metropolis Medium" panose="00000600000000000000" pitchFamily="50" charset="0"/>
              </a:rPr>
              <a:t>operational efficiency </a:t>
            </a:r>
            <a:r>
              <a:rPr lang="en-US" dirty="0">
                <a:solidFill>
                  <a:schemeClr val="bg1"/>
                </a:solidFill>
                <a:latin typeface="Metropolis Medium" panose="00000600000000000000" pitchFamily="50" charset="0"/>
              </a:rPr>
              <a:t>at the pet shop.</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Enhancing efficiency can lead to shorter </a:t>
            </a:r>
            <a:r>
              <a:rPr lang="en-US" dirty="0">
                <a:solidFill>
                  <a:srgbClr val="FFC000"/>
                </a:solidFill>
                <a:latin typeface="Metropolis Medium" panose="00000600000000000000" pitchFamily="50" charset="0"/>
              </a:rPr>
              <a:t>waiting times </a:t>
            </a:r>
            <a:r>
              <a:rPr lang="en-US" dirty="0">
                <a:solidFill>
                  <a:schemeClr val="bg1"/>
                </a:solidFill>
                <a:latin typeface="Metropolis Medium" panose="00000600000000000000" pitchFamily="50" charset="0"/>
              </a:rPr>
              <a:t>for customers and increased </a:t>
            </a:r>
            <a:r>
              <a:rPr lang="en-US" dirty="0">
                <a:solidFill>
                  <a:srgbClr val="FFC000"/>
                </a:solidFill>
                <a:latin typeface="Metropolis Medium" panose="00000600000000000000" pitchFamily="50" charset="0"/>
              </a:rPr>
              <a:t>satisfaction</a:t>
            </a:r>
            <a:r>
              <a:rPr lang="en-US" dirty="0">
                <a:solidFill>
                  <a:schemeClr val="bg1"/>
                </a:solidFill>
                <a:latin typeface="Metropolis Medium" panose="00000600000000000000" pitchFamily="50" charset="0"/>
              </a:rPr>
              <a:t>.</a:t>
            </a:r>
          </a:p>
          <a:p>
            <a:pPr marL="342900" indent="-342900">
              <a:buFont typeface="+mj-lt"/>
              <a:buAutoNum type="arabicParenR"/>
            </a:pPr>
            <a:endParaRPr lang="en-US" dirty="0">
              <a:solidFill>
                <a:schemeClr val="bg1"/>
              </a:solidFill>
              <a:latin typeface="Metropolis Medium" panose="00000600000000000000" pitchFamily="50" charset="0"/>
            </a:endParaRPr>
          </a:p>
          <a:p>
            <a:pPr marL="342900" indent="-342900">
              <a:buFont typeface="+mj-lt"/>
              <a:buAutoNum type="arabicParenR"/>
            </a:pPr>
            <a:r>
              <a:rPr lang="en-US" dirty="0">
                <a:solidFill>
                  <a:schemeClr val="bg1"/>
                </a:solidFill>
                <a:latin typeface="Metropolis Medium" panose="00000600000000000000" pitchFamily="50" charset="0"/>
              </a:rPr>
              <a:t>Identifying bottlenecks or inefficiencies in the work flow can help the pet shop </a:t>
            </a:r>
            <a:r>
              <a:rPr lang="en-US" dirty="0">
                <a:solidFill>
                  <a:srgbClr val="FFC000"/>
                </a:solidFill>
                <a:latin typeface="Metropolis Medium" panose="00000600000000000000" pitchFamily="50" charset="0"/>
              </a:rPr>
              <a:t>streamline operators, reduce delays</a:t>
            </a:r>
            <a:r>
              <a:rPr lang="en-US" dirty="0">
                <a:solidFill>
                  <a:schemeClr val="bg1"/>
                </a:solidFill>
                <a:latin typeface="Metropolis Medium" panose="00000600000000000000" pitchFamily="50" charset="0"/>
              </a:rPr>
              <a:t>, and </a:t>
            </a:r>
            <a:r>
              <a:rPr lang="en-US" dirty="0">
                <a:solidFill>
                  <a:srgbClr val="FFC000"/>
                </a:solidFill>
                <a:latin typeface="Metropolis Medium" panose="00000600000000000000" pitchFamily="50" charset="0"/>
              </a:rPr>
              <a:t>improve overall productivity</a:t>
            </a:r>
            <a:r>
              <a:rPr lang="en-US" dirty="0">
                <a:solidFill>
                  <a:schemeClr val="bg1"/>
                </a:solidFill>
                <a:latin typeface="Metropolis Medium" panose="00000600000000000000" pitchFamily="50" charset="0"/>
              </a:rPr>
              <a:t>.</a:t>
            </a:r>
            <a:endParaRPr lang="en-IN" dirty="0">
              <a:solidFill>
                <a:schemeClr val="bg1"/>
              </a:solidFill>
              <a:latin typeface="Metropolis Medium" panose="00000600000000000000" pitchFamily="50" charset="0"/>
            </a:endParaRPr>
          </a:p>
        </p:txBody>
      </p:sp>
    </p:spTree>
    <p:extLst>
      <p:ext uri="{BB962C8B-B14F-4D97-AF65-F5344CB8AC3E}">
        <p14:creationId xmlns:p14="http://schemas.microsoft.com/office/powerpoint/2010/main" val="133630540"/>
      </p:ext>
    </p:extLst>
  </p:cSld>
  <p:clrMapOvr>
    <a:masterClrMapping/>
  </p:clrMapOvr>
  <mc:AlternateContent xmlns:mc="http://schemas.openxmlformats.org/markup-compatibility/2006" xmlns:p14="http://schemas.microsoft.com/office/powerpoint/2010/main">
    <mc:Choice Requires="p14">
      <p:transition spd="slow" p14:dur="2000">
        <p:push/>
      </p:transition>
    </mc:Choice>
    <mc:Fallback xmlns="">
      <p:transition spd="slow">
        <p:push/>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616</TotalTime>
  <Words>1235</Words>
  <Application>Microsoft Office PowerPoint</Application>
  <PresentationFormat>Widescreen</PresentationFormat>
  <Paragraphs>184</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Arial Rounded MT Bold</vt:lpstr>
      <vt:lpstr>Calibri</vt:lpstr>
      <vt:lpstr>Calibri Light</vt:lpstr>
      <vt:lpstr>Metropolis Medium</vt:lpstr>
      <vt:lpstr>Roboto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Kunal Rajbhar</dc:creator>
  <cp:lastModifiedBy>Kunal Rajbhar</cp:lastModifiedBy>
  <cp:revision>63</cp:revision>
  <dcterms:created xsi:type="dcterms:W3CDTF">2024-06-06T15:36:42Z</dcterms:created>
  <dcterms:modified xsi:type="dcterms:W3CDTF">2024-07-21T11:03:17Z</dcterms:modified>
</cp:coreProperties>
</file>

<file path=docProps/thumbnail.jpeg>
</file>